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352" r:id="rId2"/>
    <p:sldId id="498" r:id="rId3"/>
    <p:sldId id="463" r:id="rId4"/>
    <p:sldId id="517" r:id="rId5"/>
    <p:sldId id="521" r:id="rId6"/>
    <p:sldId id="522" r:id="rId7"/>
    <p:sldId id="523" r:id="rId8"/>
    <p:sldId id="518" r:id="rId9"/>
    <p:sldId id="524" r:id="rId10"/>
    <p:sldId id="525" r:id="rId11"/>
    <p:sldId id="526" r:id="rId12"/>
    <p:sldId id="509" r:id="rId13"/>
    <p:sldId id="527" r:id="rId14"/>
    <p:sldId id="513" r:id="rId15"/>
    <p:sldId id="455" r:id="rId1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0">
          <p15:clr>
            <a:srgbClr val="A4A3A4"/>
          </p15:clr>
        </p15:guide>
        <p15:guide id="2" pos="4220">
          <p15:clr>
            <a:srgbClr val="A4A3A4"/>
          </p15:clr>
        </p15:guide>
        <p15:guide id="3" pos="2851">
          <p15:clr>
            <a:srgbClr val="A4A3A4"/>
          </p15:clr>
        </p15:guide>
        <p15:guide id="4" orient="horz" pos="14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04371"/>
    <a:srgbClr val="FFFFFF"/>
    <a:srgbClr val="DCA179"/>
    <a:srgbClr val="4A6DAD"/>
    <a:srgbClr val="FBE5D6"/>
    <a:srgbClr val="98AD98"/>
    <a:srgbClr val="D7E3CB"/>
    <a:srgbClr val="E0EBDF"/>
    <a:srgbClr val="ABBA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85168" autoAdjust="0"/>
  </p:normalViewPr>
  <p:slideViewPr>
    <p:cSldViewPr snapToGrid="0" showGuides="1">
      <p:cViewPr varScale="1">
        <p:scale>
          <a:sx n="112" d="100"/>
          <a:sy n="112" d="100"/>
        </p:scale>
        <p:origin x="1188" y="60"/>
      </p:cViewPr>
      <p:guideLst>
        <p:guide orient="horz" pos="3110"/>
        <p:guide pos="4220"/>
        <p:guide pos="2851"/>
        <p:guide orient="horz" pos="143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2023/3/13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647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3522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33258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Noisy-Tune</a:t>
            </a:r>
            <a:r>
              <a:rPr lang="zh-CN" altLang="en-US" sz="1200" kern="1200" dirty="0">
                <a:solidFill>
                  <a:schemeClr val="tx1"/>
                </a:solidFill>
                <a:effectLst/>
                <a:latin typeface="+mn-lt"/>
                <a:ea typeface="+mn-ea"/>
                <a:cs typeface="+mn-cs"/>
              </a:rPr>
              <a:t>使用矩阵微扰方法来增强传统的微调</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ADT </a:t>
            </a:r>
            <a:r>
              <a:rPr lang="zh-CN" altLang="en-US" sz="1200" kern="1200" dirty="0">
                <a:solidFill>
                  <a:schemeClr val="tx1"/>
                </a:solidFill>
                <a:effectLst/>
                <a:latin typeface="+mn-lt"/>
                <a:ea typeface="+mn-ea"/>
                <a:cs typeface="+mn-cs"/>
              </a:rPr>
              <a:t>自适应为隐式反馈剪枝噪声交互</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18471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Noisy-Tune</a:t>
            </a:r>
            <a:r>
              <a:rPr lang="zh-CN" altLang="en-US" sz="1200" kern="1200" dirty="0">
                <a:solidFill>
                  <a:schemeClr val="tx1"/>
                </a:solidFill>
                <a:effectLst/>
                <a:latin typeface="+mn-lt"/>
                <a:ea typeface="+mn-ea"/>
                <a:cs typeface="+mn-cs"/>
              </a:rPr>
              <a:t>使用矩阵微扰方法来增强传统的微调</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ADT </a:t>
            </a:r>
            <a:r>
              <a:rPr lang="zh-CN" altLang="en-US" sz="1200" kern="1200" dirty="0">
                <a:solidFill>
                  <a:schemeClr val="tx1"/>
                </a:solidFill>
                <a:effectLst/>
                <a:latin typeface="+mn-lt"/>
                <a:ea typeface="+mn-ea"/>
                <a:cs typeface="+mn-cs"/>
              </a:rPr>
              <a:t>自适应为隐式反馈剪枝噪声交互</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2956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3247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7679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6725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18587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步长为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，过滤器大小为</a:t>
            </a:r>
            <a:r>
              <a:rPr lang="en-US" altLang="zh-CN" sz="1200" kern="1200" dirty="0">
                <a:solidFill>
                  <a:schemeClr val="tx1"/>
                </a:solidFill>
                <a:effectLst/>
                <a:latin typeface="+mn-lt"/>
                <a:ea typeface="+mn-ea"/>
                <a:cs typeface="+mn-cs"/>
              </a:rPr>
              <a:t>2*1</a:t>
            </a:r>
          </a:p>
        </p:txBody>
      </p:sp>
    </p:spTree>
    <p:extLst>
      <p:ext uri="{BB962C8B-B14F-4D97-AF65-F5344CB8AC3E}">
        <p14:creationId xmlns:p14="http://schemas.microsoft.com/office/powerpoint/2010/main" val="116551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 </a:t>
            </a:r>
            <a:r>
              <a:rPr lang="zh-CN" altLang="en-US" sz="1200" kern="1200" dirty="0">
                <a:solidFill>
                  <a:schemeClr val="tx1"/>
                </a:solidFill>
                <a:effectLst/>
                <a:latin typeface="+mn-lt"/>
                <a:ea typeface="+mn-ea"/>
                <a:cs typeface="+mn-cs"/>
              </a:rPr>
              <a:t>激活函数为</a:t>
            </a:r>
            <a:r>
              <a:rPr lang="en-US" altLang="zh-CN" sz="1200" kern="1200" dirty="0" err="1">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的前馈神经网络，参数 </a:t>
            </a:r>
            <a:r>
              <a:rPr lang="en-US" altLang="zh-CN" sz="1200" kern="1200" dirty="0" err="1">
                <a:solidFill>
                  <a:schemeClr val="tx1"/>
                </a:solidFill>
                <a:effectLst/>
                <a:latin typeface="+mn-lt"/>
                <a:ea typeface="+mn-ea"/>
                <a:cs typeface="+mn-cs"/>
              </a:rPr>
              <a:t>Ld</a:t>
            </a:r>
            <a:r>
              <a:rPr lang="en-US" altLang="zh-CN" sz="1200" kern="1200" dirty="0">
                <a:solidFill>
                  <a:schemeClr val="tx1"/>
                </a:solidFill>
                <a:effectLst/>
                <a:latin typeface="+mn-lt"/>
                <a:ea typeface="+mn-ea"/>
                <a:cs typeface="+mn-cs"/>
              </a:rPr>
              <a:t>*d</a:t>
            </a:r>
          </a:p>
        </p:txBody>
      </p:sp>
    </p:spTree>
    <p:extLst>
      <p:ext uri="{BB962C8B-B14F-4D97-AF65-F5344CB8AC3E}">
        <p14:creationId xmlns:p14="http://schemas.microsoft.com/office/powerpoint/2010/main" val="3434262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17473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05588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新的前馈神经网络参数</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66807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2023/3/13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22590" y="188595"/>
            <a:ext cx="925195" cy="691515"/>
          </a:xfrm>
          <a:prstGeom prst="rect">
            <a:avLst/>
          </a:prstGeom>
        </p:spPr>
      </p:pic>
      <p:sp>
        <p:nvSpPr>
          <p:cNvPr id="37" name="图片占位符 2"/>
          <p:cNvSpPr>
            <a:spLocks noGrp="1"/>
          </p:cNvSpPr>
          <p:nvPr>
            <p:ph type="pic" sz="quarter" idx="16"/>
          </p:nvPr>
        </p:nvSpPr>
        <p:spPr>
          <a:xfrm>
            <a:off x="2427628" y="1246906"/>
            <a:ext cx="2018109" cy="1437023"/>
          </a:xfrm>
        </p:spPr>
        <p:txBody>
          <a:bodyPr>
            <a:normAutofit/>
          </a:bodyPr>
          <a:lstStyle>
            <a:lvl1pPr marL="0" indent="0" algn="ctr">
              <a:buFontTx/>
              <a:buNone/>
              <a:defRPr sz="1400"/>
            </a:lvl1pPr>
          </a:lstStyle>
          <a:p>
            <a:endParaRPr lang="zh-CN" altLang="en-US"/>
          </a:p>
        </p:txBody>
      </p:sp>
      <p:sp>
        <p:nvSpPr>
          <p:cNvPr id="38" name="图片占位符 2"/>
          <p:cNvSpPr>
            <a:spLocks noGrp="1"/>
          </p:cNvSpPr>
          <p:nvPr>
            <p:ph type="pic" sz="quarter" idx="19"/>
          </p:nvPr>
        </p:nvSpPr>
        <p:spPr>
          <a:xfrm>
            <a:off x="4668492" y="1246906"/>
            <a:ext cx="2018109" cy="1437023"/>
          </a:xfrm>
        </p:spPr>
        <p:txBody>
          <a:bodyPr>
            <a:normAutofit/>
          </a:bodyPr>
          <a:lstStyle>
            <a:lvl1pPr marL="0" indent="0" algn="ctr">
              <a:buFontTx/>
              <a:buNone/>
              <a:defRPr sz="1400"/>
            </a:lvl1pPr>
          </a:lstStyle>
          <a:p>
            <a:endParaRPr lang="zh-CN" altLang="en-US"/>
          </a:p>
        </p:txBody>
      </p:sp>
      <p:sp>
        <p:nvSpPr>
          <p:cNvPr id="33" name="图片占位符 2"/>
          <p:cNvSpPr>
            <a:spLocks noGrp="1"/>
          </p:cNvSpPr>
          <p:nvPr>
            <p:ph type="pic" sz="quarter" idx="20"/>
          </p:nvPr>
        </p:nvSpPr>
        <p:spPr>
          <a:xfrm>
            <a:off x="231991" y="1246907"/>
            <a:ext cx="2018109" cy="1437023"/>
          </a:xfrm>
        </p:spPr>
        <p:txBody>
          <a:bodyPr>
            <a:normAutofit/>
          </a:bodyPr>
          <a:lstStyle>
            <a:lvl1pPr marL="0" indent="0" algn="ctr">
              <a:buFontTx/>
              <a:buNone/>
              <a:defRPr sz="1400"/>
            </a:lvl1pPr>
          </a:lstStyle>
          <a:p>
            <a:endParaRPr lang="zh-CN" altLang="en-US"/>
          </a:p>
        </p:txBody>
      </p:sp>
      <p:sp>
        <p:nvSpPr>
          <p:cNvPr id="34" name="图片占位符 2"/>
          <p:cNvSpPr>
            <a:spLocks noGrp="1"/>
          </p:cNvSpPr>
          <p:nvPr>
            <p:ph type="pic" sz="quarter" idx="21"/>
          </p:nvPr>
        </p:nvSpPr>
        <p:spPr>
          <a:xfrm>
            <a:off x="6909356" y="1246907"/>
            <a:ext cx="2018109"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231990" y="2811952"/>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2427628"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4668492" y="2811949"/>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6909356"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22590" y="188595"/>
            <a:ext cx="925195" cy="691515"/>
          </a:xfrm>
          <a:prstGeom prst="rect">
            <a:avLst/>
          </a:prstGeom>
        </p:spPr>
      </p:pic>
      <p:sp>
        <p:nvSpPr>
          <p:cNvPr id="33" name="图片占位符 2"/>
          <p:cNvSpPr>
            <a:spLocks noGrp="1"/>
          </p:cNvSpPr>
          <p:nvPr>
            <p:ph type="pic" sz="quarter" idx="20"/>
          </p:nvPr>
        </p:nvSpPr>
        <p:spPr>
          <a:xfrm>
            <a:off x="381301" y="1246906"/>
            <a:ext cx="2634552"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381299"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图片占位符 2"/>
          <p:cNvSpPr>
            <a:spLocks noGrp="1"/>
          </p:cNvSpPr>
          <p:nvPr>
            <p:ph type="pic" sz="quarter" idx="21"/>
          </p:nvPr>
        </p:nvSpPr>
        <p:spPr>
          <a:xfrm>
            <a:off x="3254722" y="2811952"/>
            <a:ext cx="2634552" cy="1437023"/>
          </a:xfrm>
        </p:spPr>
        <p:txBody>
          <a:bodyPr>
            <a:normAutofit/>
          </a:bodyPr>
          <a:lstStyle>
            <a:lvl1pPr marL="0" indent="0" algn="ctr">
              <a:buFontTx/>
              <a:buNone/>
              <a:defRPr sz="1400"/>
            </a:lvl1pPr>
          </a:lstStyle>
          <a:p>
            <a:endParaRPr lang="zh-CN" altLang="en-US"/>
          </a:p>
        </p:txBody>
      </p:sp>
      <p:sp>
        <p:nvSpPr>
          <p:cNvPr id="41" name="矩形 40"/>
          <p:cNvSpPr/>
          <p:nvPr userDrawn="1"/>
        </p:nvSpPr>
        <p:spPr>
          <a:xfrm>
            <a:off x="3254723" y="1246906"/>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图片占位符 2"/>
          <p:cNvSpPr>
            <a:spLocks noGrp="1"/>
          </p:cNvSpPr>
          <p:nvPr>
            <p:ph type="pic" sz="quarter" idx="22"/>
          </p:nvPr>
        </p:nvSpPr>
        <p:spPr>
          <a:xfrm>
            <a:off x="6128146" y="1246906"/>
            <a:ext cx="2634552" cy="1437023"/>
          </a:xfrm>
        </p:spPr>
        <p:txBody>
          <a:bodyPr>
            <a:normAutofit/>
          </a:bodyPr>
          <a:lstStyle>
            <a:lvl1pPr marL="0" indent="0" algn="ctr">
              <a:buFontTx/>
              <a:buNone/>
              <a:defRPr sz="1400"/>
            </a:lvl1pPr>
          </a:lstStyle>
          <a:p>
            <a:endParaRPr lang="zh-CN" altLang="en-US"/>
          </a:p>
        </p:txBody>
      </p:sp>
      <p:sp>
        <p:nvSpPr>
          <p:cNvPr id="46" name="矩形 45"/>
          <p:cNvSpPr/>
          <p:nvPr userDrawn="1"/>
        </p:nvSpPr>
        <p:spPr>
          <a:xfrm>
            <a:off x="6128144"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图片占位符 2"/>
          <p:cNvSpPr>
            <a:spLocks noGrp="1"/>
          </p:cNvSpPr>
          <p:nvPr>
            <p:ph type="pic" sz="quarter" idx="20"/>
          </p:nvPr>
        </p:nvSpPr>
        <p:spPr>
          <a:xfrm>
            <a:off x="323664" y="1380329"/>
            <a:ext cx="2749826" cy="1503332"/>
          </a:xfrm>
        </p:spPr>
        <p:txBody>
          <a:bodyPr>
            <a:normAutofit/>
          </a:bodyPr>
          <a:lstStyle>
            <a:lvl1pPr marL="0" indent="0" algn="ctr">
              <a:buFontTx/>
              <a:buNone/>
              <a:defRPr sz="1400"/>
            </a:lvl1pPr>
          </a:lstStyle>
          <a:p>
            <a:endParaRPr lang="zh-CN" altLang="en-US"/>
          </a:p>
        </p:txBody>
      </p:sp>
      <p:sp>
        <p:nvSpPr>
          <p:cNvPr id="35" name="图片占位符 2"/>
          <p:cNvSpPr>
            <a:spLocks noGrp="1"/>
          </p:cNvSpPr>
          <p:nvPr>
            <p:ph type="pic" sz="quarter" idx="21"/>
          </p:nvPr>
        </p:nvSpPr>
        <p:spPr>
          <a:xfrm>
            <a:off x="3197087" y="1380328"/>
            <a:ext cx="2749826" cy="1503332"/>
          </a:xfrm>
        </p:spPr>
        <p:txBody>
          <a:bodyPr>
            <a:normAutofit/>
          </a:bodyPr>
          <a:lstStyle>
            <a:lvl1pPr marL="0" indent="0" algn="ctr">
              <a:buFontTx/>
              <a:buNone/>
              <a:defRPr sz="1400"/>
            </a:lvl1pPr>
          </a:lstStyle>
          <a:p>
            <a:endParaRPr lang="zh-CN" altLang="en-US"/>
          </a:p>
        </p:txBody>
      </p:sp>
      <p:sp>
        <p:nvSpPr>
          <p:cNvPr id="45" name="图片占位符 2"/>
          <p:cNvSpPr>
            <a:spLocks noGrp="1"/>
          </p:cNvSpPr>
          <p:nvPr>
            <p:ph type="pic" sz="quarter" idx="22"/>
          </p:nvPr>
        </p:nvSpPr>
        <p:spPr>
          <a:xfrm>
            <a:off x="6070509" y="1380329"/>
            <a:ext cx="2749826" cy="1503332"/>
          </a:xfrm>
        </p:spPr>
        <p:txBody>
          <a:bodyPr>
            <a:normAutofit/>
          </a:bodyPr>
          <a:lstStyle>
            <a:lvl1pPr marL="0" indent="0" algn="ctr">
              <a:buFontTx/>
              <a:buNone/>
              <a:defRPr sz="1400"/>
            </a:lvl1pPr>
          </a:lstStyle>
          <a:p>
            <a:endParaRPr lang="zh-CN" altLang="en-US"/>
          </a:p>
        </p:txBody>
      </p:sp>
      <p:sp>
        <p:nvSpPr>
          <p:cNvPr id="3" name="矩形 2"/>
          <p:cNvSpPr/>
          <p:nvPr userDrawn="1"/>
        </p:nvSpPr>
        <p:spPr>
          <a:xfrm>
            <a:off x="3197087" y="3011507"/>
            <a:ext cx="5623248" cy="1629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323663" y="3011507"/>
            <a:ext cx="2749826" cy="16297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669989D-4831-4E99-B76E-9A53CB0F3A88}" type="datetimeFigureOut">
              <a:rPr lang="zh-CN" altLang="en-US" smtClean="0"/>
              <a:t>2023/3/13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t>2023/3/13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t>2023/3/13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t>2023/3/13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2023/3/13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37.png"/><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4.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pic29.photophoto.cn/20131031/0007019972140373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84" t="9054" r="21242" b="4929"/>
          <a:stretch>
            <a:fillRect/>
          </a:stretch>
        </p:blipFill>
        <p:spPr bwMode="auto">
          <a:xfrm>
            <a:off x="3761105" y="562280"/>
            <a:ext cx="1624330" cy="1245870"/>
          </a:xfrm>
          <a:prstGeom prst="ellipse">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bwMode="auto">
          <a:xfrm>
            <a:off x="657412" y="2201893"/>
            <a:ext cx="7829195" cy="973472"/>
          </a:xfrm>
          <a:prstGeom prst="rect">
            <a:avLst/>
          </a:prstGeom>
        </p:spPr>
        <p:txBody>
          <a:bodyPr wrap="none">
            <a:spAutoFit/>
          </a:bodyPr>
          <a:lstStyle/>
          <a:p>
            <a:pPr algn="ctr">
              <a:lnSpc>
                <a:spcPct val="125000"/>
              </a:lnSpc>
              <a:defRPr/>
            </a:pPr>
            <a:r>
              <a:rPr lang="en-US" altLang="zh-CN" sz="24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Denoising and Prompt-Tuning for Multi-Behavior</a:t>
            </a:r>
          </a:p>
          <a:p>
            <a:pPr algn="ctr">
              <a:lnSpc>
                <a:spcPct val="125000"/>
              </a:lnSpc>
              <a:defRPr/>
            </a:pPr>
            <a:r>
              <a:rPr lang="en-US" altLang="zh-CN" sz="24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Recommendation</a:t>
            </a:r>
            <a:endParaRPr lang="zh-CN" altLang="en-US" sz="24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 name="组合 8"/>
          <p:cNvGrpSpPr/>
          <p:nvPr/>
        </p:nvGrpSpPr>
        <p:grpSpPr>
          <a:xfrm>
            <a:off x="2222500" y="2152638"/>
            <a:ext cx="4699000" cy="1099166"/>
            <a:chOff x="1885348" y="2376055"/>
            <a:chExt cx="5569528" cy="1233055"/>
          </a:xfrm>
        </p:grpSpPr>
        <p:cxnSp>
          <p:nvCxnSpPr>
            <p:cNvPr id="7" name="直接连接符 6"/>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3E18ED9C-19A7-420A-9D91-978546CFC410}"/>
              </a:ext>
            </a:extLst>
          </p:cNvPr>
          <p:cNvSpPr/>
          <p:nvPr/>
        </p:nvSpPr>
        <p:spPr>
          <a:xfrm>
            <a:off x="3627873" y="4350995"/>
            <a:ext cx="1888252" cy="307777"/>
          </a:xfrm>
          <a:prstGeom prst="rect">
            <a:avLst/>
          </a:prstGeom>
        </p:spPr>
        <p:txBody>
          <a:bodyPr wrap="square">
            <a:spAutoFit/>
          </a:bodyPr>
          <a:lstStyle/>
          <a:p>
            <a:pPr algn="ctr"/>
            <a:r>
              <a:rPr lang="en-US" altLang="zh-CN" sz="1400" b="1">
                <a:solidFill>
                  <a:schemeClr val="tx1">
                    <a:lumMod val="65000"/>
                    <a:lumOff val="35000"/>
                  </a:schemeClr>
                </a:solidFill>
              </a:rPr>
              <a:t>2023.3.9</a:t>
            </a:r>
            <a:endParaRPr lang="en-US" altLang="zh-CN" sz="1400" b="1" dirty="0">
              <a:solidFill>
                <a:schemeClr val="tx1">
                  <a:lumMod val="65000"/>
                  <a:lumOff val="35000"/>
                </a:schemeClr>
              </a:solidFill>
            </a:endParaRPr>
          </a:p>
        </p:txBody>
      </p:sp>
      <p:sp>
        <p:nvSpPr>
          <p:cNvPr id="17" name="矩形 16">
            <a:extLst>
              <a:ext uri="{FF2B5EF4-FFF2-40B4-BE49-F238E27FC236}">
                <a16:creationId xmlns:a16="http://schemas.microsoft.com/office/drawing/2014/main" id="{7F155486-7B77-4C93-80AF-44DA5EEC6FBC}"/>
              </a:ext>
            </a:extLst>
          </p:cNvPr>
          <p:cNvSpPr/>
          <p:nvPr/>
        </p:nvSpPr>
        <p:spPr>
          <a:xfrm>
            <a:off x="3627873" y="3985040"/>
            <a:ext cx="1888252" cy="338554"/>
          </a:xfrm>
          <a:prstGeom prst="rect">
            <a:avLst/>
          </a:prstGeom>
        </p:spPr>
        <p:txBody>
          <a:bodyPr wrap="square">
            <a:spAutoFit/>
          </a:bodyPr>
          <a:lstStyle/>
          <a:p>
            <a:pPr algn="ctr"/>
            <a:r>
              <a:rPr lang="zh-CN" altLang="en-US" sz="1600" b="1" dirty="0">
                <a:solidFill>
                  <a:schemeClr val="tx1">
                    <a:lumMod val="65000"/>
                    <a:lumOff val="35000"/>
                  </a:schemeClr>
                </a:solidFill>
              </a:rPr>
              <a:t>徐勖</a:t>
            </a:r>
            <a:endParaRPr lang="en-US" altLang="zh-CN" sz="1600" b="1" dirty="0">
              <a:solidFill>
                <a:schemeClr val="tx1">
                  <a:lumMod val="65000"/>
                  <a:lumOff val="3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3" y="64937"/>
            <a:ext cx="4253486"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Three-Stage Learning Paradigm</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02C04DE-5ADB-4923-9F4E-94004D93B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sp>
        <p:nvSpPr>
          <p:cNvPr id="18" name="文本框 17">
            <a:extLst>
              <a:ext uri="{FF2B5EF4-FFF2-40B4-BE49-F238E27FC236}">
                <a16:creationId xmlns:a16="http://schemas.microsoft.com/office/drawing/2014/main" id="{81010F6F-B90D-4BA3-AA8E-7F5F0E4C7B82}"/>
              </a:ext>
            </a:extLst>
          </p:cNvPr>
          <p:cNvSpPr txBox="1"/>
          <p:nvPr/>
        </p:nvSpPr>
        <p:spPr>
          <a:xfrm>
            <a:off x="5411428" y="483057"/>
            <a:ext cx="1988971" cy="37741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1400" b="1" dirty="0">
                <a:solidFill>
                  <a:srgbClr val="304371"/>
                </a:solidFill>
                <a:latin typeface="微软雅黑" panose="020B0503020204020204" pitchFamily="34" charset="-122"/>
                <a:ea typeface="微软雅黑" panose="020B0503020204020204" pitchFamily="34" charset="-122"/>
              </a:rPr>
              <a:t>The Third Stage</a:t>
            </a:r>
            <a:endParaRPr lang="zh-CN" altLang="en-US" sz="1400" b="1" dirty="0">
              <a:solidFill>
                <a:srgbClr val="30437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13B5D70-9E93-4D8F-A74A-35A2A6FD05A6}"/>
              </a:ext>
            </a:extLst>
          </p:cNvPr>
          <p:cNvSpPr txBox="1"/>
          <p:nvPr/>
        </p:nvSpPr>
        <p:spPr>
          <a:xfrm>
            <a:off x="5574217" y="891800"/>
            <a:ext cx="3155180" cy="461665"/>
          </a:xfrm>
          <a:prstGeom prst="rect">
            <a:avLst/>
          </a:prstGeom>
          <a:noFill/>
        </p:spPr>
        <p:txBody>
          <a:bodyPr wrap="square" rtlCol="0">
            <a:spAutoFit/>
          </a:bodyPr>
          <a:lstStyle/>
          <a:p>
            <a:r>
              <a:rPr lang="zh-CN" altLang="en-US" sz="1200" dirty="0">
                <a:solidFill>
                  <a:srgbClr val="304371"/>
                </a:solidFill>
                <a:latin typeface="+mj-ea"/>
                <a:ea typeface="+mj-ea"/>
                <a:cs typeface="Times New Roman" panose="02020603050405020304" pitchFamily="18" charset="0"/>
              </a:rPr>
              <a:t>采用深层连续的及时调整方法去减轻辅助行为和目标行为之间的语义鸿沟</a:t>
            </a:r>
          </a:p>
        </p:txBody>
      </p:sp>
      <p:pic>
        <p:nvPicPr>
          <p:cNvPr id="2" name="图片 1">
            <a:extLst>
              <a:ext uri="{FF2B5EF4-FFF2-40B4-BE49-F238E27FC236}">
                <a16:creationId xmlns:a16="http://schemas.microsoft.com/office/drawing/2014/main" id="{8008D339-6E61-4A3E-9737-6FBFC0D4FFB5}"/>
              </a:ext>
            </a:extLst>
          </p:cNvPr>
          <p:cNvPicPr>
            <a:picLocks noChangeAspect="1"/>
          </p:cNvPicPr>
          <p:nvPr/>
        </p:nvPicPr>
        <p:blipFill>
          <a:blip r:embed="rId4"/>
          <a:stretch>
            <a:fillRect/>
          </a:stretch>
        </p:blipFill>
        <p:spPr>
          <a:xfrm>
            <a:off x="53" y="574168"/>
            <a:ext cx="5103524" cy="2762395"/>
          </a:xfrm>
          <a:prstGeom prst="rect">
            <a:avLst/>
          </a:prstGeom>
        </p:spPr>
      </p:pic>
      <p:sp>
        <p:nvSpPr>
          <p:cNvPr id="19" name="矩形 18">
            <a:extLst>
              <a:ext uri="{FF2B5EF4-FFF2-40B4-BE49-F238E27FC236}">
                <a16:creationId xmlns:a16="http://schemas.microsoft.com/office/drawing/2014/main" id="{DD306831-729F-4B5C-BA2F-F3B6203378E7}"/>
              </a:ext>
            </a:extLst>
          </p:cNvPr>
          <p:cNvSpPr/>
          <p:nvPr/>
        </p:nvSpPr>
        <p:spPr>
          <a:xfrm>
            <a:off x="505476" y="2387751"/>
            <a:ext cx="1056387" cy="4974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7DDE9F2-8AB9-473D-A588-819F6C2C40B4}"/>
              </a:ext>
            </a:extLst>
          </p:cNvPr>
          <p:cNvSpPr/>
          <p:nvPr/>
        </p:nvSpPr>
        <p:spPr>
          <a:xfrm>
            <a:off x="138336" y="1183553"/>
            <a:ext cx="1298578" cy="628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9F3BDD9-54A2-4D52-A463-AC16E361364A}"/>
              </a:ext>
            </a:extLst>
          </p:cNvPr>
          <p:cNvPicPr>
            <a:picLocks noChangeAspect="1"/>
          </p:cNvPicPr>
          <p:nvPr/>
        </p:nvPicPr>
        <p:blipFill>
          <a:blip r:embed="rId5"/>
          <a:stretch>
            <a:fillRect/>
          </a:stretch>
        </p:blipFill>
        <p:spPr>
          <a:xfrm>
            <a:off x="5665089" y="1563214"/>
            <a:ext cx="1845263" cy="248546"/>
          </a:xfrm>
          <a:prstGeom prst="rect">
            <a:avLst/>
          </a:prstGeom>
        </p:spPr>
      </p:pic>
      <p:pic>
        <p:nvPicPr>
          <p:cNvPr id="7" name="图片 6">
            <a:extLst>
              <a:ext uri="{FF2B5EF4-FFF2-40B4-BE49-F238E27FC236}">
                <a16:creationId xmlns:a16="http://schemas.microsoft.com/office/drawing/2014/main" id="{D4DD2253-33AE-4A76-851B-C2FE97C87ACC}"/>
              </a:ext>
            </a:extLst>
          </p:cNvPr>
          <p:cNvPicPr>
            <a:picLocks noChangeAspect="1"/>
          </p:cNvPicPr>
          <p:nvPr/>
        </p:nvPicPr>
        <p:blipFill>
          <a:blip r:embed="rId6"/>
          <a:stretch>
            <a:fillRect/>
          </a:stretch>
        </p:blipFill>
        <p:spPr>
          <a:xfrm>
            <a:off x="7683868" y="2025516"/>
            <a:ext cx="903037" cy="362235"/>
          </a:xfrm>
          <a:prstGeom prst="rect">
            <a:avLst/>
          </a:prstGeom>
        </p:spPr>
      </p:pic>
      <p:pic>
        <p:nvPicPr>
          <p:cNvPr id="9" name="图片 8">
            <a:extLst>
              <a:ext uri="{FF2B5EF4-FFF2-40B4-BE49-F238E27FC236}">
                <a16:creationId xmlns:a16="http://schemas.microsoft.com/office/drawing/2014/main" id="{D679AC42-02C9-4B84-8EF1-A979586F3C76}"/>
              </a:ext>
            </a:extLst>
          </p:cNvPr>
          <p:cNvPicPr>
            <a:picLocks noChangeAspect="1"/>
          </p:cNvPicPr>
          <p:nvPr/>
        </p:nvPicPr>
        <p:blipFill rotWithShape="1">
          <a:blip r:embed="rId7"/>
          <a:srcRect t="4443"/>
          <a:stretch/>
        </p:blipFill>
        <p:spPr>
          <a:xfrm>
            <a:off x="79512" y="3420878"/>
            <a:ext cx="4217446" cy="992756"/>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72F102F-D66F-46D4-B173-7F45D6548E45}"/>
                  </a:ext>
                </a:extLst>
              </p:cNvPr>
              <p:cNvSpPr txBox="1"/>
              <p:nvPr/>
            </p:nvSpPr>
            <p:spPr>
              <a:xfrm>
                <a:off x="5846956" y="1923671"/>
                <a:ext cx="1751719" cy="56592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0000"/>
                              </a:solidFill>
                              <a:latin typeface="Cambria Math" panose="02040503050406030204" pitchFamily="18" charset="0"/>
                              <a:ea typeface="微软雅黑" panose="020B0503020204020204" pitchFamily="34" charset="-122"/>
                            </a:rPr>
                          </m:ctrlPr>
                        </m:sSubPr>
                        <m:e>
                          <m:r>
                            <a:rPr lang="en-US" altLang="zh-CN" sz="2000" b="1" i="1" smtClean="0">
                              <a:solidFill>
                                <a:srgbClr val="000000"/>
                              </a:solidFill>
                              <a:latin typeface="Cambria Math" panose="02040503050406030204" pitchFamily="18" charset="0"/>
                              <a:ea typeface="微软雅黑" panose="020B0503020204020204" pitchFamily="34" charset="-122"/>
                            </a:rPr>
                            <m:t>𝒆</m:t>
                          </m:r>
                        </m:e>
                        <m:sub>
                          <m:sSup>
                            <m:sSupPr>
                              <m:ctrlPr>
                                <a:rPr lang="en-US" altLang="zh-CN" sz="2000" i="1" smtClean="0">
                                  <a:solidFill>
                                    <a:srgbClr val="000000"/>
                                  </a:solidFill>
                                  <a:latin typeface="Cambria Math" panose="02040503050406030204" pitchFamily="18" charset="0"/>
                                  <a:ea typeface="微软雅黑" panose="020B0503020204020204" pitchFamily="34" charset="-122"/>
                                </a:rPr>
                              </m:ctrlPr>
                            </m:sSupPr>
                            <m:e>
                              <m:r>
                                <a:rPr lang="en-US" altLang="zh-CN" sz="2000" b="0" i="1" smtClean="0">
                                  <a:solidFill>
                                    <a:srgbClr val="000000"/>
                                  </a:solidFill>
                                  <a:latin typeface="Cambria Math" panose="02040503050406030204" pitchFamily="18" charset="0"/>
                                  <a:ea typeface="微软雅黑" panose="020B0503020204020204" pitchFamily="34" charset="-122"/>
                                </a:rPr>
                                <m:t>𝑏</m:t>
                              </m:r>
                            </m:e>
                            <m:sup>
                              <m:r>
                                <a:rPr lang="en-US" altLang="zh-CN" sz="2000" b="0" i="1" smtClean="0">
                                  <a:solidFill>
                                    <a:srgbClr val="000000"/>
                                  </a:solidFill>
                                  <a:latin typeface="Cambria Math" panose="02040503050406030204" pitchFamily="18" charset="0"/>
                                  <a:ea typeface="微软雅黑" panose="020B0503020204020204" pitchFamily="34" charset="-122"/>
                                </a:rPr>
                                <m:t>𝑎</m:t>
                              </m:r>
                            </m:sup>
                          </m:sSup>
                        </m:sub>
                      </m:sSub>
                      <m:r>
                        <a:rPr lang="en-US" altLang="zh-CN" sz="2000" b="0" i="1" smtClean="0">
                          <a:solidFill>
                            <a:srgbClr val="000000"/>
                          </a:solidFill>
                          <a:latin typeface="Cambria Math" panose="02040503050406030204" pitchFamily="18" charset="0"/>
                          <a:ea typeface="微软雅黑" panose="020B0503020204020204" pitchFamily="34" charset="-122"/>
                        </a:rPr>
                        <m:t>  +  </m:t>
                      </m:r>
                      <m:sSub>
                        <m:sSubPr>
                          <m:ctrlPr>
                            <a:rPr lang="en-US" altLang="zh-CN" sz="2000" i="1">
                              <a:solidFill>
                                <a:srgbClr val="000000"/>
                              </a:solidFill>
                              <a:latin typeface="Cambria Math" panose="02040503050406030204" pitchFamily="18" charset="0"/>
                              <a:ea typeface="微软雅黑" panose="020B0503020204020204" pitchFamily="34" charset="-122"/>
                            </a:rPr>
                          </m:ctrlPr>
                        </m:sSubPr>
                        <m:e>
                          <m:r>
                            <a:rPr lang="en-US" altLang="zh-CN" sz="2000" b="1" i="1">
                              <a:solidFill>
                                <a:srgbClr val="000000"/>
                              </a:solidFill>
                              <a:latin typeface="Cambria Math" panose="02040503050406030204" pitchFamily="18" charset="0"/>
                              <a:ea typeface="微软雅黑" panose="020B0503020204020204" pitchFamily="34" charset="-122"/>
                            </a:rPr>
                            <m:t>𝒆</m:t>
                          </m:r>
                        </m:e>
                        <m:sub>
                          <m:sSup>
                            <m:sSupPr>
                              <m:ctrlPr>
                                <a:rPr lang="en-US" altLang="zh-CN" sz="2000" i="1">
                                  <a:solidFill>
                                    <a:srgbClr val="000000"/>
                                  </a:solidFill>
                                  <a:latin typeface="Cambria Math" panose="02040503050406030204" pitchFamily="18" charset="0"/>
                                  <a:ea typeface="微软雅黑" panose="020B0503020204020204" pitchFamily="34" charset="-122"/>
                                </a:rPr>
                              </m:ctrlPr>
                            </m:sSupPr>
                            <m:e>
                              <m:r>
                                <a:rPr lang="en-US" altLang="zh-CN" sz="2000" i="1">
                                  <a:solidFill>
                                    <a:srgbClr val="000000"/>
                                  </a:solidFill>
                                  <a:latin typeface="Cambria Math" panose="02040503050406030204" pitchFamily="18" charset="0"/>
                                  <a:ea typeface="微软雅黑" panose="020B0503020204020204" pitchFamily="34" charset="-122"/>
                                </a:rPr>
                                <m:t>𝑏</m:t>
                              </m:r>
                            </m:e>
                            <m:sup>
                              <m:r>
                                <a:rPr lang="en-US" altLang="zh-CN" sz="2000" b="0" i="1" smtClean="0">
                                  <a:solidFill>
                                    <a:srgbClr val="000000"/>
                                  </a:solidFill>
                                  <a:latin typeface="Cambria Math" panose="02040503050406030204" pitchFamily="18" charset="0"/>
                                  <a:ea typeface="微软雅黑" panose="020B0503020204020204" pitchFamily="34" charset="-122"/>
                                </a:rPr>
                                <m:t>𝑡</m:t>
                              </m:r>
                            </m:sup>
                          </m:sSup>
                        </m:sub>
                      </m:sSub>
                      <m:r>
                        <a:rPr lang="en-US" altLang="zh-CN" sz="2000" b="0" i="1" smtClean="0">
                          <a:solidFill>
                            <a:srgbClr val="000000"/>
                          </a:solidFill>
                          <a:latin typeface="Cambria Math" panose="02040503050406030204" pitchFamily="18" charset="0"/>
                          <a:ea typeface="微软雅黑" panose="020B0503020204020204" pitchFamily="34" charset="-122"/>
                        </a:rPr>
                        <m:t> =</m:t>
                      </m:r>
                    </m:oMath>
                  </m:oMathPara>
                </a14:m>
                <a:endParaRPr lang="zh-CN" altLang="en-US" sz="2000"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29" name="文本框 28">
                <a:extLst>
                  <a:ext uri="{FF2B5EF4-FFF2-40B4-BE49-F238E27FC236}">
                    <a16:creationId xmlns:a16="http://schemas.microsoft.com/office/drawing/2014/main" id="{272F102F-D66F-46D4-B173-7F45D6548E45}"/>
                  </a:ext>
                </a:extLst>
              </p:cNvPr>
              <p:cNvSpPr txBox="1">
                <a:spLocks noRot="1" noChangeAspect="1" noMove="1" noResize="1" noEditPoints="1" noAdjustHandles="1" noChangeArrowheads="1" noChangeShapeType="1" noTextEdit="1"/>
              </p:cNvSpPr>
              <p:nvPr/>
            </p:nvSpPr>
            <p:spPr>
              <a:xfrm>
                <a:off x="5846956" y="1923671"/>
                <a:ext cx="1751719" cy="565924"/>
              </a:xfrm>
              <a:prstGeom prst="rect">
                <a:avLst/>
              </a:prstGeom>
              <a:blipFill>
                <a:blip r:embed="rId8"/>
                <a:stretch>
                  <a:fillRect/>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9C2B1BF5-BE99-497D-846C-9E2906692ADD}"/>
              </a:ext>
            </a:extLst>
          </p:cNvPr>
          <p:cNvPicPr>
            <a:picLocks noChangeAspect="1"/>
          </p:cNvPicPr>
          <p:nvPr/>
        </p:nvPicPr>
        <p:blipFill>
          <a:blip r:embed="rId9"/>
          <a:stretch>
            <a:fillRect/>
          </a:stretch>
        </p:blipFill>
        <p:spPr>
          <a:xfrm>
            <a:off x="4742295" y="3349333"/>
            <a:ext cx="3324934" cy="534585"/>
          </a:xfrm>
          <a:prstGeom prst="rect">
            <a:avLst/>
          </a:prstGeom>
        </p:spPr>
      </p:pic>
      <p:pic>
        <p:nvPicPr>
          <p:cNvPr id="30" name="图片 29">
            <a:extLst>
              <a:ext uri="{FF2B5EF4-FFF2-40B4-BE49-F238E27FC236}">
                <a16:creationId xmlns:a16="http://schemas.microsoft.com/office/drawing/2014/main" id="{431A4F1C-3B84-4A8A-98DC-A5B9CC50BA2E}"/>
              </a:ext>
            </a:extLst>
          </p:cNvPr>
          <p:cNvPicPr>
            <a:picLocks noChangeAspect="1"/>
          </p:cNvPicPr>
          <p:nvPr/>
        </p:nvPicPr>
        <p:blipFill>
          <a:blip r:embed="rId10"/>
          <a:stretch>
            <a:fillRect/>
          </a:stretch>
        </p:blipFill>
        <p:spPr>
          <a:xfrm>
            <a:off x="4755924" y="3943324"/>
            <a:ext cx="4388076" cy="288940"/>
          </a:xfrm>
          <a:prstGeom prst="rect">
            <a:avLst/>
          </a:prstGeom>
        </p:spPr>
      </p:pic>
      <p:sp>
        <p:nvSpPr>
          <p:cNvPr id="17" name="箭头: 右 16">
            <a:extLst>
              <a:ext uri="{FF2B5EF4-FFF2-40B4-BE49-F238E27FC236}">
                <a16:creationId xmlns:a16="http://schemas.microsoft.com/office/drawing/2014/main" id="{EEBD2754-3847-4C93-AAEE-500053F737EC}"/>
              </a:ext>
            </a:extLst>
          </p:cNvPr>
          <p:cNvSpPr/>
          <p:nvPr/>
        </p:nvSpPr>
        <p:spPr>
          <a:xfrm>
            <a:off x="4378896" y="3549684"/>
            <a:ext cx="283975" cy="45719"/>
          </a:xfrm>
          <a:prstGeom prst="rightArrow">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703C60B8-AA68-4E8F-B8FF-B3C6881F20DC}"/>
              </a:ext>
            </a:extLst>
          </p:cNvPr>
          <p:cNvPicPr>
            <a:picLocks noChangeAspect="1"/>
          </p:cNvPicPr>
          <p:nvPr/>
        </p:nvPicPr>
        <p:blipFill>
          <a:blip r:embed="rId11"/>
          <a:stretch>
            <a:fillRect/>
          </a:stretch>
        </p:blipFill>
        <p:spPr>
          <a:xfrm>
            <a:off x="4185742" y="4401389"/>
            <a:ext cx="4907089" cy="636485"/>
          </a:xfrm>
          <a:prstGeom prst="rect">
            <a:avLst/>
          </a:prstGeom>
        </p:spPr>
      </p:pic>
    </p:spTree>
    <p:extLst>
      <p:ext uri="{BB962C8B-B14F-4D97-AF65-F5344CB8AC3E}">
        <p14:creationId xmlns:p14="http://schemas.microsoft.com/office/powerpoint/2010/main" val="87695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9" grpId="0"/>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3" y="64937"/>
            <a:ext cx="4253486"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Three-Stage Learning Paradigm</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02C04DE-5ADB-4923-9F4E-94004D93B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sp>
        <p:nvSpPr>
          <p:cNvPr id="18" name="文本框 17">
            <a:extLst>
              <a:ext uri="{FF2B5EF4-FFF2-40B4-BE49-F238E27FC236}">
                <a16:creationId xmlns:a16="http://schemas.microsoft.com/office/drawing/2014/main" id="{81010F6F-B90D-4BA3-AA8E-7F5F0E4C7B82}"/>
              </a:ext>
            </a:extLst>
          </p:cNvPr>
          <p:cNvSpPr txBox="1"/>
          <p:nvPr/>
        </p:nvSpPr>
        <p:spPr>
          <a:xfrm>
            <a:off x="6115680" y="567910"/>
            <a:ext cx="2715941" cy="37741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1400" b="1" dirty="0">
                <a:solidFill>
                  <a:srgbClr val="304371"/>
                </a:solidFill>
                <a:latin typeface="微软雅黑" panose="020B0503020204020204" pitchFamily="34" charset="-122"/>
                <a:ea typeface="微软雅黑" panose="020B0503020204020204" pitchFamily="34" charset="-122"/>
              </a:rPr>
              <a:t>Complexity Analysis</a:t>
            </a:r>
            <a:endParaRPr lang="zh-CN" altLang="en-US" sz="1400" b="1" dirty="0">
              <a:solidFill>
                <a:srgbClr val="304371"/>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A59E6D13-0F31-45D2-B3EE-1BA2A9DBF918}"/>
              </a:ext>
            </a:extLst>
          </p:cNvPr>
          <p:cNvPicPr>
            <a:picLocks noChangeAspect="1"/>
          </p:cNvPicPr>
          <p:nvPr/>
        </p:nvPicPr>
        <p:blipFill>
          <a:blip r:embed="rId4"/>
          <a:stretch>
            <a:fillRect/>
          </a:stretch>
        </p:blipFill>
        <p:spPr>
          <a:xfrm>
            <a:off x="0" y="860468"/>
            <a:ext cx="6044424" cy="3851791"/>
          </a:xfrm>
          <a:prstGeom prst="rect">
            <a:avLst/>
          </a:prstGeom>
        </p:spPr>
      </p:pic>
      <p:sp>
        <p:nvSpPr>
          <p:cNvPr id="23" name="文本框 22">
            <a:extLst>
              <a:ext uri="{FF2B5EF4-FFF2-40B4-BE49-F238E27FC236}">
                <a16:creationId xmlns:a16="http://schemas.microsoft.com/office/drawing/2014/main" id="{A6CEF0E6-568A-472B-8CB9-B19740187397}"/>
              </a:ext>
            </a:extLst>
          </p:cNvPr>
          <p:cNvSpPr txBox="1"/>
          <p:nvPr/>
        </p:nvSpPr>
        <p:spPr>
          <a:xfrm>
            <a:off x="6156580" y="928242"/>
            <a:ext cx="2589856" cy="3774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First Stage</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9426E56-BBD6-4231-9A1B-0ABCEA2AE930}"/>
              </a:ext>
            </a:extLst>
          </p:cNvPr>
          <p:cNvSpPr/>
          <p:nvPr/>
        </p:nvSpPr>
        <p:spPr>
          <a:xfrm>
            <a:off x="1488030" y="1357401"/>
            <a:ext cx="386206" cy="13290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DD9EF4F-04A5-44B3-972E-0004030F14AA}"/>
              </a:ext>
            </a:extLst>
          </p:cNvPr>
          <p:cNvPicPr>
            <a:picLocks noChangeAspect="1"/>
          </p:cNvPicPr>
          <p:nvPr/>
        </p:nvPicPr>
        <p:blipFill>
          <a:blip r:embed="rId5"/>
          <a:stretch>
            <a:fillRect/>
          </a:stretch>
        </p:blipFill>
        <p:spPr>
          <a:xfrm>
            <a:off x="6288860" y="1481722"/>
            <a:ext cx="1287597" cy="242881"/>
          </a:xfrm>
          <a:prstGeom prst="rect">
            <a:avLst/>
          </a:prstGeom>
        </p:spPr>
      </p:pic>
      <p:pic>
        <p:nvPicPr>
          <p:cNvPr id="11" name="图片 10">
            <a:extLst>
              <a:ext uri="{FF2B5EF4-FFF2-40B4-BE49-F238E27FC236}">
                <a16:creationId xmlns:a16="http://schemas.microsoft.com/office/drawing/2014/main" id="{B507E1A9-FAD1-4EED-A805-F4196C2273C5}"/>
              </a:ext>
            </a:extLst>
          </p:cNvPr>
          <p:cNvPicPr>
            <a:picLocks noChangeAspect="1"/>
          </p:cNvPicPr>
          <p:nvPr/>
        </p:nvPicPr>
        <p:blipFill>
          <a:blip r:embed="rId6"/>
          <a:stretch>
            <a:fillRect/>
          </a:stretch>
        </p:blipFill>
        <p:spPr>
          <a:xfrm>
            <a:off x="7634905" y="1481721"/>
            <a:ext cx="1384367" cy="249576"/>
          </a:xfrm>
          <a:prstGeom prst="rect">
            <a:avLst/>
          </a:prstGeom>
        </p:spPr>
      </p:pic>
      <p:sp>
        <p:nvSpPr>
          <p:cNvPr id="25" name="矩形 24">
            <a:extLst>
              <a:ext uri="{FF2B5EF4-FFF2-40B4-BE49-F238E27FC236}">
                <a16:creationId xmlns:a16="http://schemas.microsoft.com/office/drawing/2014/main" id="{EFCDFEED-BE53-4F0A-AECD-6AD87C8EC718}"/>
              </a:ext>
            </a:extLst>
          </p:cNvPr>
          <p:cNvSpPr/>
          <p:nvPr/>
        </p:nvSpPr>
        <p:spPr>
          <a:xfrm>
            <a:off x="2636005" y="860467"/>
            <a:ext cx="3316113" cy="18259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2ECFE85-5FF8-40F3-9C70-C7330AEFF75D}"/>
              </a:ext>
            </a:extLst>
          </p:cNvPr>
          <p:cNvSpPr/>
          <p:nvPr/>
        </p:nvSpPr>
        <p:spPr>
          <a:xfrm>
            <a:off x="2305648" y="3276127"/>
            <a:ext cx="619296" cy="1193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AFDDFF5-0C47-409A-9085-B68990D14CDE}"/>
              </a:ext>
            </a:extLst>
          </p:cNvPr>
          <p:cNvSpPr txBox="1"/>
          <p:nvPr/>
        </p:nvSpPr>
        <p:spPr>
          <a:xfrm>
            <a:off x="6156580" y="1877388"/>
            <a:ext cx="2589856" cy="3774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Second Stage</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D7E116B2-4DD3-4216-ACA9-0D2C6CA01157}"/>
              </a:ext>
            </a:extLst>
          </p:cNvPr>
          <p:cNvPicPr>
            <a:picLocks noChangeAspect="1"/>
          </p:cNvPicPr>
          <p:nvPr/>
        </p:nvPicPr>
        <p:blipFill rotWithShape="1">
          <a:blip r:embed="rId7"/>
          <a:srcRect l="34315" t="-7424"/>
          <a:stretch/>
        </p:blipFill>
        <p:spPr>
          <a:xfrm>
            <a:off x="6319443" y="2423203"/>
            <a:ext cx="1364310" cy="307109"/>
          </a:xfrm>
          <a:prstGeom prst="rect">
            <a:avLst/>
          </a:prstGeom>
        </p:spPr>
      </p:pic>
      <p:sp>
        <p:nvSpPr>
          <p:cNvPr id="28" name="文本框 27">
            <a:extLst>
              <a:ext uri="{FF2B5EF4-FFF2-40B4-BE49-F238E27FC236}">
                <a16:creationId xmlns:a16="http://schemas.microsoft.com/office/drawing/2014/main" id="{91D1903B-FAE5-49DA-92AD-92AD8A1EB6E1}"/>
              </a:ext>
            </a:extLst>
          </p:cNvPr>
          <p:cNvSpPr txBox="1"/>
          <p:nvPr/>
        </p:nvSpPr>
        <p:spPr>
          <a:xfrm>
            <a:off x="6115680" y="2898716"/>
            <a:ext cx="2589856" cy="3774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Third Stage</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133698D1-A6CC-461D-B381-61A064FA29DA}"/>
              </a:ext>
            </a:extLst>
          </p:cNvPr>
          <p:cNvPicPr>
            <a:picLocks noChangeAspect="1"/>
          </p:cNvPicPr>
          <p:nvPr/>
        </p:nvPicPr>
        <p:blipFill>
          <a:blip r:embed="rId8"/>
          <a:stretch>
            <a:fillRect/>
          </a:stretch>
        </p:blipFill>
        <p:spPr>
          <a:xfrm>
            <a:off x="6388077" y="3444531"/>
            <a:ext cx="237812" cy="321745"/>
          </a:xfrm>
          <a:prstGeom prst="rect">
            <a:avLst/>
          </a:prstGeom>
        </p:spPr>
      </p:pic>
      <p:sp>
        <p:nvSpPr>
          <p:cNvPr id="31" name="矩形 30">
            <a:extLst>
              <a:ext uri="{FF2B5EF4-FFF2-40B4-BE49-F238E27FC236}">
                <a16:creationId xmlns:a16="http://schemas.microsoft.com/office/drawing/2014/main" id="{D381A3D0-49E0-4445-98D1-6F6A05719357}"/>
              </a:ext>
            </a:extLst>
          </p:cNvPr>
          <p:cNvSpPr/>
          <p:nvPr/>
        </p:nvSpPr>
        <p:spPr>
          <a:xfrm>
            <a:off x="4412974" y="4146037"/>
            <a:ext cx="431642" cy="3237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F4782A6-ADF7-476F-8324-0A853579AE55}"/>
              </a:ext>
            </a:extLst>
          </p:cNvPr>
          <p:cNvPicPr>
            <a:picLocks noChangeAspect="1"/>
          </p:cNvPicPr>
          <p:nvPr/>
        </p:nvPicPr>
        <p:blipFill>
          <a:blip r:embed="rId9"/>
          <a:stretch>
            <a:fillRect/>
          </a:stretch>
        </p:blipFill>
        <p:spPr>
          <a:xfrm>
            <a:off x="118440" y="928242"/>
            <a:ext cx="2399125" cy="239010"/>
          </a:xfrm>
          <a:prstGeom prst="rect">
            <a:avLst/>
          </a:prstGeom>
        </p:spPr>
      </p:pic>
      <p:pic>
        <p:nvPicPr>
          <p:cNvPr id="5" name="图片 4">
            <a:extLst>
              <a:ext uri="{FF2B5EF4-FFF2-40B4-BE49-F238E27FC236}">
                <a16:creationId xmlns:a16="http://schemas.microsoft.com/office/drawing/2014/main" id="{5E799613-F49E-478A-9BC2-95BA8425B9B4}"/>
              </a:ext>
            </a:extLst>
          </p:cNvPr>
          <p:cNvPicPr>
            <a:picLocks noChangeAspect="1"/>
          </p:cNvPicPr>
          <p:nvPr/>
        </p:nvPicPr>
        <p:blipFill>
          <a:blip r:embed="rId10"/>
          <a:stretch>
            <a:fillRect/>
          </a:stretch>
        </p:blipFill>
        <p:spPr>
          <a:xfrm>
            <a:off x="4345073" y="3489105"/>
            <a:ext cx="3742356" cy="559532"/>
          </a:xfrm>
          <a:prstGeom prst="rect">
            <a:avLst/>
          </a:prstGeom>
        </p:spPr>
      </p:pic>
      <p:pic>
        <p:nvPicPr>
          <p:cNvPr id="6" name="图片 5">
            <a:extLst>
              <a:ext uri="{FF2B5EF4-FFF2-40B4-BE49-F238E27FC236}">
                <a16:creationId xmlns:a16="http://schemas.microsoft.com/office/drawing/2014/main" id="{B6725FE3-5FA2-4172-BD75-8C9C12F2B319}"/>
              </a:ext>
            </a:extLst>
          </p:cNvPr>
          <p:cNvPicPr>
            <a:picLocks noChangeAspect="1"/>
          </p:cNvPicPr>
          <p:nvPr/>
        </p:nvPicPr>
        <p:blipFill>
          <a:blip r:embed="rId11"/>
          <a:stretch>
            <a:fillRect/>
          </a:stretch>
        </p:blipFill>
        <p:spPr>
          <a:xfrm>
            <a:off x="4345073" y="2714253"/>
            <a:ext cx="3742356" cy="796246"/>
          </a:xfrm>
          <a:prstGeom prst="rect">
            <a:avLst/>
          </a:prstGeom>
        </p:spPr>
      </p:pic>
      <p:pic>
        <p:nvPicPr>
          <p:cNvPr id="7" name="图片 6">
            <a:extLst>
              <a:ext uri="{FF2B5EF4-FFF2-40B4-BE49-F238E27FC236}">
                <a16:creationId xmlns:a16="http://schemas.microsoft.com/office/drawing/2014/main" id="{93FF28ED-8E19-42F4-9431-E3E175C0CCC7}"/>
              </a:ext>
            </a:extLst>
          </p:cNvPr>
          <p:cNvPicPr>
            <a:picLocks noChangeAspect="1"/>
          </p:cNvPicPr>
          <p:nvPr/>
        </p:nvPicPr>
        <p:blipFill>
          <a:blip r:embed="rId12"/>
          <a:stretch>
            <a:fillRect/>
          </a:stretch>
        </p:blipFill>
        <p:spPr>
          <a:xfrm>
            <a:off x="1318002" y="2733482"/>
            <a:ext cx="3027070" cy="455312"/>
          </a:xfrm>
          <a:prstGeom prst="rect">
            <a:avLst/>
          </a:prstGeom>
        </p:spPr>
      </p:pic>
      <p:pic>
        <p:nvPicPr>
          <p:cNvPr id="9" name="图片 8">
            <a:extLst>
              <a:ext uri="{FF2B5EF4-FFF2-40B4-BE49-F238E27FC236}">
                <a16:creationId xmlns:a16="http://schemas.microsoft.com/office/drawing/2014/main" id="{B86FE5DE-657D-47B1-A528-72FE226458F1}"/>
              </a:ext>
            </a:extLst>
          </p:cNvPr>
          <p:cNvPicPr>
            <a:picLocks noChangeAspect="1"/>
          </p:cNvPicPr>
          <p:nvPr/>
        </p:nvPicPr>
        <p:blipFill rotWithShape="1">
          <a:blip r:embed="rId13"/>
          <a:srcRect t="3029"/>
          <a:stretch/>
        </p:blipFill>
        <p:spPr>
          <a:xfrm>
            <a:off x="1318002" y="3176210"/>
            <a:ext cx="3040589" cy="980577"/>
          </a:xfrm>
          <a:prstGeom prst="rect">
            <a:avLst/>
          </a:prstGeom>
        </p:spPr>
      </p:pic>
    </p:spTree>
    <p:extLst>
      <p:ext uri="{BB962C8B-B14F-4D97-AF65-F5344CB8AC3E}">
        <p14:creationId xmlns:p14="http://schemas.microsoft.com/office/powerpoint/2010/main" val="81395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6"/>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7"/>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26"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D7997A2-6FC3-40D8-93EE-D8ABC6ABB432}"/>
              </a:ext>
            </a:extLst>
          </p:cNvPr>
          <p:cNvSpPr/>
          <p:nvPr/>
        </p:nvSpPr>
        <p:spPr bwMode="auto">
          <a:xfrm>
            <a:off x="209512" y="64937"/>
            <a:ext cx="4998591"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Performance Comparison</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1287C59D-87E6-4D10-9FF8-FB827FB22C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pic>
        <p:nvPicPr>
          <p:cNvPr id="3" name="图片 2">
            <a:extLst>
              <a:ext uri="{FF2B5EF4-FFF2-40B4-BE49-F238E27FC236}">
                <a16:creationId xmlns:a16="http://schemas.microsoft.com/office/drawing/2014/main" id="{8C9F415C-1FA9-4208-8AE1-417DBC60BDC4}"/>
              </a:ext>
            </a:extLst>
          </p:cNvPr>
          <p:cNvPicPr>
            <a:picLocks noChangeAspect="1"/>
          </p:cNvPicPr>
          <p:nvPr/>
        </p:nvPicPr>
        <p:blipFill>
          <a:blip r:embed="rId4"/>
          <a:stretch>
            <a:fillRect/>
          </a:stretch>
        </p:blipFill>
        <p:spPr>
          <a:xfrm>
            <a:off x="763893" y="1111420"/>
            <a:ext cx="7616214" cy="1274919"/>
          </a:xfrm>
          <a:prstGeom prst="rect">
            <a:avLst/>
          </a:prstGeom>
        </p:spPr>
      </p:pic>
      <p:pic>
        <p:nvPicPr>
          <p:cNvPr id="5" name="图片 4">
            <a:extLst>
              <a:ext uri="{FF2B5EF4-FFF2-40B4-BE49-F238E27FC236}">
                <a16:creationId xmlns:a16="http://schemas.microsoft.com/office/drawing/2014/main" id="{D89284E9-A8B4-4C69-BD64-7A80101CF810}"/>
              </a:ext>
            </a:extLst>
          </p:cNvPr>
          <p:cNvPicPr>
            <a:picLocks noChangeAspect="1"/>
          </p:cNvPicPr>
          <p:nvPr/>
        </p:nvPicPr>
        <p:blipFill>
          <a:blip r:embed="rId5"/>
          <a:stretch>
            <a:fillRect/>
          </a:stretch>
        </p:blipFill>
        <p:spPr>
          <a:xfrm>
            <a:off x="0" y="3063490"/>
            <a:ext cx="9144000" cy="1027079"/>
          </a:xfrm>
          <a:prstGeom prst="rect">
            <a:avLst/>
          </a:prstGeom>
        </p:spPr>
      </p:pic>
    </p:spTree>
    <p:extLst>
      <p:ext uri="{BB962C8B-B14F-4D97-AF65-F5344CB8AC3E}">
        <p14:creationId xmlns:p14="http://schemas.microsoft.com/office/powerpoint/2010/main" val="504076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D7997A2-6FC3-40D8-93EE-D8ABC6ABB432}"/>
              </a:ext>
            </a:extLst>
          </p:cNvPr>
          <p:cNvSpPr/>
          <p:nvPr/>
        </p:nvSpPr>
        <p:spPr bwMode="auto">
          <a:xfrm>
            <a:off x="209512" y="64937"/>
            <a:ext cx="4998591"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Ablation Study</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1287C59D-87E6-4D10-9FF8-FB827FB22C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pic>
        <p:nvPicPr>
          <p:cNvPr id="2" name="图片 1">
            <a:extLst>
              <a:ext uri="{FF2B5EF4-FFF2-40B4-BE49-F238E27FC236}">
                <a16:creationId xmlns:a16="http://schemas.microsoft.com/office/drawing/2014/main" id="{923CA9D8-3B62-40BE-AEA2-50E266A242E6}"/>
              </a:ext>
            </a:extLst>
          </p:cNvPr>
          <p:cNvPicPr>
            <a:picLocks noChangeAspect="1"/>
          </p:cNvPicPr>
          <p:nvPr/>
        </p:nvPicPr>
        <p:blipFill>
          <a:blip r:embed="rId4"/>
          <a:stretch>
            <a:fillRect/>
          </a:stretch>
        </p:blipFill>
        <p:spPr>
          <a:xfrm>
            <a:off x="209512" y="744294"/>
            <a:ext cx="4123319" cy="1786942"/>
          </a:xfrm>
          <a:prstGeom prst="rect">
            <a:avLst/>
          </a:prstGeom>
        </p:spPr>
      </p:pic>
      <p:pic>
        <p:nvPicPr>
          <p:cNvPr id="4" name="图片 3">
            <a:extLst>
              <a:ext uri="{FF2B5EF4-FFF2-40B4-BE49-F238E27FC236}">
                <a16:creationId xmlns:a16="http://schemas.microsoft.com/office/drawing/2014/main" id="{93C2D0B2-FE35-4573-A961-D254B0BC4773}"/>
              </a:ext>
            </a:extLst>
          </p:cNvPr>
          <p:cNvPicPr>
            <a:picLocks noChangeAspect="1"/>
          </p:cNvPicPr>
          <p:nvPr/>
        </p:nvPicPr>
        <p:blipFill>
          <a:blip r:embed="rId5"/>
          <a:stretch>
            <a:fillRect/>
          </a:stretch>
        </p:blipFill>
        <p:spPr>
          <a:xfrm>
            <a:off x="4466138" y="902926"/>
            <a:ext cx="4572000" cy="1469677"/>
          </a:xfrm>
          <a:prstGeom prst="rect">
            <a:avLst/>
          </a:prstGeom>
        </p:spPr>
      </p:pic>
      <p:graphicFrame>
        <p:nvGraphicFramePr>
          <p:cNvPr id="7" name="表格 6">
            <a:extLst>
              <a:ext uri="{FF2B5EF4-FFF2-40B4-BE49-F238E27FC236}">
                <a16:creationId xmlns:a16="http://schemas.microsoft.com/office/drawing/2014/main" id="{BCA39BB3-FE59-4CBC-B340-613DA0E117D0}"/>
              </a:ext>
            </a:extLst>
          </p:cNvPr>
          <p:cNvGraphicFramePr>
            <a:graphicFrameLocks noGrp="1"/>
          </p:cNvGraphicFramePr>
          <p:nvPr>
            <p:extLst>
              <p:ext uri="{D42A27DB-BD31-4B8C-83A1-F6EECF244321}">
                <p14:modId xmlns:p14="http://schemas.microsoft.com/office/powerpoint/2010/main" val="3190842871"/>
              </p:ext>
            </p:extLst>
          </p:nvPr>
        </p:nvGraphicFramePr>
        <p:xfrm>
          <a:off x="1946492" y="2841260"/>
          <a:ext cx="5251016" cy="2011680"/>
        </p:xfrm>
        <a:graphic>
          <a:graphicData uri="http://schemas.openxmlformats.org/drawingml/2006/table">
            <a:tbl>
              <a:tblPr firstRow="1" bandRow="1">
                <a:tableStyleId>{5C22544A-7EE6-4342-B048-85BDC9FD1C3A}</a:tableStyleId>
              </a:tblPr>
              <a:tblGrid>
                <a:gridCol w="2042728">
                  <a:extLst>
                    <a:ext uri="{9D8B030D-6E8A-4147-A177-3AD203B41FA5}">
                      <a16:colId xmlns:a16="http://schemas.microsoft.com/office/drawing/2014/main" val="212640451"/>
                    </a:ext>
                  </a:extLst>
                </a:gridCol>
                <a:gridCol w="1628755">
                  <a:extLst>
                    <a:ext uri="{9D8B030D-6E8A-4147-A177-3AD203B41FA5}">
                      <a16:colId xmlns:a16="http://schemas.microsoft.com/office/drawing/2014/main" val="235001889"/>
                    </a:ext>
                  </a:extLst>
                </a:gridCol>
                <a:gridCol w="1579533">
                  <a:extLst>
                    <a:ext uri="{9D8B030D-6E8A-4147-A177-3AD203B41FA5}">
                      <a16:colId xmlns:a16="http://schemas.microsoft.com/office/drawing/2014/main" val="3086083542"/>
                    </a:ext>
                  </a:extLst>
                </a:gridCol>
              </a:tblGrid>
              <a:tr h="310228">
                <a:tc>
                  <a:txBody>
                    <a:bodyPr/>
                    <a:lstStyle/>
                    <a:p>
                      <a:r>
                        <a:rPr lang="en-US" altLang="zh-CN" sz="1600" b="0" baseline="0" dirty="0">
                          <a:solidFill>
                            <a:schemeClr val="tx1"/>
                          </a:solidFill>
                          <a:latin typeface="Times New Roman" panose="02020603050405020304" pitchFamily="18" charset="0"/>
                          <a:ea typeface="华文仿宋" panose="02010600040101010101" pitchFamily="2" charset="-122"/>
                        </a:rPr>
                        <a:t>Dataset</a:t>
                      </a:r>
                      <a:endParaRPr lang="zh-CN" altLang="en-US" sz="1600" b="0" baseline="0" dirty="0">
                        <a:solidFill>
                          <a:schemeClr val="tx1"/>
                        </a:solidFill>
                        <a:latin typeface="Times New Roman" panose="02020603050405020304" pitchFamily="18" charset="0"/>
                        <a:ea typeface="华文仿宋" panose="02010600040101010101" pitchFamily="2" charset="-122"/>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IJCAI</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solidFill>
                          <a:schemeClr val="tx1"/>
                        </a:solidFill>
                        <a:latin typeface="华文仿宋" panose="02010600040101010101" pitchFamily="2" charset="-122"/>
                        <a:ea typeface="华文仿宋" panose="020106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3048658"/>
                  </a:ext>
                </a:extLst>
              </a:tr>
              <a:tr h="310228">
                <a:tc>
                  <a:txBody>
                    <a:bodyPr/>
                    <a:lstStyle/>
                    <a:p>
                      <a:r>
                        <a:rPr lang="en-US" altLang="zh-CN" sz="1600" b="0" dirty="0">
                          <a:solidFill>
                            <a:schemeClr val="tx1"/>
                          </a:solidFill>
                          <a:latin typeface="华文仿宋" panose="02010600040101010101" pitchFamily="2" charset="-122"/>
                          <a:ea typeface="华文仿宋" panose="02010600040101010101" pitchFamily="2" charset="-122"/>
                        </a:rPr>
                        <a:t>Metrics</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HR</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NDCG</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1964243"/>
                  </a:ext>
                </a:extLst>
              </a:tr>
              <a:tr h="310228">
                <a:tc>
                  <a:txBody>
                    <a:bodyPr/>
                    <a:lstStyle/>
                    <a:p>
                      <a:r>
                        <a:rPr lang="en-US" altLang="zh-CN" sz="1600" b="0" dirty="0">
                          <a:solidFill>
                            <a:schemeClr val="tx1"/>
                          </a:solidFill>
                          <a:latin typeface="华文仿宋" panose="02010600040101010101" pitchFamily="2" charset="-122"/>
                          <a:ea typeface="华文仿宋" panose="02010600040101010101" pitchFamily="2" charset="-122"/>
                        </a:rPr>
                        <a:t>w/o click</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0.351</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0.206</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587372775"/>
                  </a:ext>
                </a:extLst>
              </a:tr>
              <a:tr h="310228">
                <a:tc>
                  <a:txBody>
                    <a:bodyPr/>
                    <a:lstStyle/>
                    <a:p>
                      <a:r>
                        <a:rPr lang="en-US" altLang="zh-CN" sz="1600" b="0" dirty="0">
                          <a:solidFill>
                            <a:schemeClr val="tx1"/>
                          </a:solidFill>
                          <a:latin typeface="华文仿宋" panose="02010600040101010101" pitchFamily="2" charset="-122"/>
                          <a:ea typeface="华文仿宋" panose="02010600040101010101" pitchFamily="2" charset="-122"/>
                        </a:rPr>
                        <a:t>w/o add-to-favorite</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0.423</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0.237</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49724570"/>
                  </a:ext>
                </a:extLst>
              </a:tr>
              <a:tr h="310228">
                <a:tc>
                  <a:txBody>
                    <a:bodyPr/>
                    <a:lstStyle/>
                    <a:p>
                      <a:r>
                        <a:rPr lang="en-US" altLang="zh-CN" sz="1600" b="0" dirty="0">
                          <a:solidFill>
                            <a:schemeClr val="tx1"/>
                          </a:solidFill>
                          <a:latin typeface="华文仿宋" panose="02010600040101010101" pitchFamily="2" charset="-122"/>
                          <a:ea typeface="华文仿宋" panose="02010600040101010101" pitchFamily="2" charset="-122"/>
                        </a:rPr>
                        <a:t>w/o add-to-cart</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0.481</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0.285</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31837199"/>
                  </a:ext>
                </a:extLst>
              </a:tr>
              <a:tr h="310228">
                <a:tc>
                  <a:txBody>
                    <a:bodyPr/>
                    <a:lstStyle/>
                    <a:p>
                      <a:r>
                        <a:rPr lang="en-US" altLang="zh-CN" sz="1600" b="0" dirty="0">
                          <a:solidFill>
                            <a:schemeClr val="tx1"/>
                          </a:solidFill>
                          <a:latin typeface="华文仿宋" panose="02010600040101010101" pitchFamily="2" charset="-122"/>
                          <a:ea typeface="华文仿宋" panose="02010600040101010101" pitchFamily="2" charset="-122"/>
                        </a:rPr>
                        <a:t>DPT</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0.490</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华文仿宋" panose="02010600040101010101" pitchFamily="2" charset="-122"/>
                          <a:ea typeface="华文仿宋" panose="02010600040101010101" pitchFamily="2" charset="-122"/>
                        </a:rPr>
                        <a:t>0.294</a:t>
                      </a:r>
                      <a:endParaRPr lang="zh-CN" altLang="en-US" sz="1600" b="0" dirty="0">
                        <a:solidFill>
                          <a:schemeClr val="tx1"/>
                        </a:solidFill>
                        <a:latin typeface="华文仿宋" panose="02010600040101010101" pitchFamily="2" charset="-122"/>
                        <a:ea typeface="华文仿宋" panose="02010600040101010101" pitchFamily="2" charset="-122"/>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9353167"/>
                  </a:ext>
                </a:extLst>
              </a:tr>
            </a:tbl>
          </a:graphicData>
        </a:graphic>
      </p:graphicFrame>
    </p:spTree>
    <p:extLst>
      <p:ext uri="{BB962C8B-B14F-4D97-AF65-F5344CB8AC3E}">
        <p14:creationId xmlns:p14="http://schemas.microsoft.com/office/powerpoint/2010/main" val="140069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D7997A2-6FC3-40D8-93EE-D8ABC6ABB432}"/>
              </a:ext>
            </a:extLst>
          </p:cNvPr>
          <p:cNvSpPr/>
          <p:nvPr/>
        </p:nvSpPr>
        <p:spPr bwMode="auto">
          <a:xfrm>
            <a:off x="209513" y="64937"/>
            <a:ext cx="4055794"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Case Studies</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1287C59D-87E6-4D10-9FF8-FB827FB22C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pic>
        <p:nvPicPr>
          <p:cNvPr id="2" name="图片 1">
            <a:extLst>
              <a:ext uri="{FF2B5EF4-FFF2-40B4-BE49-F238E27FC236}">
                <a16:creationId xmlns:a16="http://schemas.microsoft.com/office/drawing/2014/main" id="{CDF76B70-9596-4700-BD13-06E145B6A607}"/>
              </a:ext>
            </a:extLst>
          </p:cNvPr>
          <p:cNvPicPr>
            <a:picLocks noChangeAspect="1"/>
          </p:cNvPicPr>
          <p:nvPr/>
        </p:nvPicPr>
        <p:blipFill>
          <a:blip r:embed="rId4"/>
          <a:stretch>
            <a:fillRect/>
          </a:stretch>
        </p:blipFill>
        <p:spPr>
          <a:xfrm>
            <a:off x="1199351" y="1062066"/>
            <a:ext cx="6745298" cy="3328189"/>
          </a:xfrm>
          <a:prstGeom prst="rect">
            <a:avLst/>
          </a:prstGeom>
        </p:spPr>
      </p:pic>
    </p:spTree>
    <p:extLst>
      <p:ext uri="{BB962C8B-B14F-4D97-AF65-F5344CB8AC3E}">
        <p14:creationId xmlns:p14="http://schemas.microsoft.com/office/powerpoint/2010/main" val="345431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2916211" y="2243899"/>
            <a:ext cx="3262433" cy="1015663"/>
          </a:xfrm>
          <a:prstGeom prst="rect">
            <a:avLst/>
          </a:prstGeom>
        </p:spPr>
        <p:txBody>
          <a:bodyPr wrap="none">
            <a:spAutoFit/>
          </a:bodyPr>
          <a:lstStyle/>
          <a:p>
            <a:pPr algn="ctr">
              <a:defRPr/>
            </a:pPr>
            <a:r>
              <a:rPr lang="zh-CN" altLang="en-US" sz="6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谢谢大家</a:t>
            </a:r>
          </a:p>
        </p:txBody>
      </p:sp>
      <p:grpSp>
        <p:nvGrpSpPr>
          <p:cNvPr id="9" name="组合 8"/>
          <p:cNvGrpSpPr/>
          <p:nvPr/>
        </p:nvGrpSpPr>
        <p:grpSpPr>
          <a:xfrm>
            <a:off x="2222639" y="2200144"/>
            <a:ext cx="4698722" cy="1111158"/>
            <a:chOff x="1885348" y="2376055"/>
            <a:chExt cx="5569528" cy="1233055"/>
          </a:xfrm>
        </p:grpSpPr>
        <p:cxnSp>
          <p:nvCxnSpPr>
            <p:cNvPr id="7" name="直接连接符 6"/>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Picture 2" descr="http://pic29.photophoto.cn/20131031/0007019972140373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484" t="9054" r="21242" b="4929"/>
          <a:stretch>
            <a:fillRect/>
          </a:stretch>
        </p:blipFill>
        <p:spPr bwMode="auto">
          <a:xfrm>
            <a:off x="3761105" y="685165"/>
            <a:ext cx="1624330" cy="1245870"/>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3" y="64937"/>
            <a:ext cx="1739603"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Introduction</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E93DD5F0-22A4-472C-99D0-105CC81E2262}"/>
              </a:ext>
            </a:extLst>
          </p:cNvPr>
          <p:cNvSpPr txBox="1"/>
          <p:nvPr/>
        </p:nvSpPr>
        <p:spPr>
          <a:xfrm>
            <a:off x="463668" y="735087"/>
            <a:ext cx="8216661" cy="374756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sz="1800" b="1" dirty="0">
                <a:solidFill>
                  <a:srgbClr val="304371"/>
                </a:solidFill>
                <a:latin typeface="+mj-ea"/>
                <a:ea typeface="+mj-ea"/>
              </a:rPr>
              <a:t>Motivation</a:t>
            </a:r>
          </a:p>
          <a:p>
            <a:pPr marL="628650" lvl="1" indent="-285750">
              <a:lnSpc>
                <a:spcPct val="150000"/>
              </a:lnSpc>
              <a:buFont typeface="微软雅黑" panose="020B0503020204020204" pitchFamily="34" charset="-122"/>
              <a:buChar char="￮"/>
            </a:pPr>
            <a:r>
              <a:rPr lang="zh-CN" altLang="en-US" sz="1400" b="1" dirty="0">
                <a:solidFill>
                  <a:schemeClr val="bg2">
                    <a:lumMod val="50000"/>
                  </a:schemeClr>
                </a:solidFill>
                <a:latin typeface="+mj-ea"/>
                <a:ea typeface="+mj-ea"/>
              </a:rPr>
              <a:t>大量的辅助行为</a:t>
            </a:r>
            <a:r>
              <a:rPr lang="zh-CN" altLang="en-US" sz="1400" dirty="0">
                <a:solidFill>
                  <a:schemeClr val="bg2">
                    <a:lumMod val="50000"/>
                  </a:schemeClr>
                </a:solidFill>
                <a:latin typeface="+mj-ea"/>
                <a:ea typeface="+mj-ea"/>
              </a:rPr>
              <a:t>（即点击和添加购物车）会给推荐系统</a:t>
            </a:r>
            <a:r>
              <a:rPr lang="zh-CN" altLang="en-US" sz="1400" b="1" dirty="0">
                <a:solidFill>
                  <a:schemeClr val="bg2">
                    <a:lumMod val="50000"/>
                  </a:schemeClr>
                </a:solidFill>
                <a:latin typeface="+mj-ea"/>
                <a:ea typeface="+mj-ea"/>
              </a:rPr>
              <a:t>引入不相关信息</a:t>
            </a:r>
            <a:r>
              <a:rPr lang="zh-CN" altLang="en-US" sz="1400" dirty="0">
                <a:solidFill>
                  <a:schemeClr val="bg2">
                    <a:lumMod val="50000"/>
                  </a:schemeClr>
                </a:solidFill>
                <a:latin typeface="+mj-ea"/>
                <a:ea typeface="+mj-ea"/>
              </a:rPr>
              <a:t>，将会</a:t>
            </a:r>
            <a:r>
              <a:rPr lang="zh-CN" altLang="en-US" sz="1400" b="1" dirty="0">
                <a:solidFill>
                  <a:schemeClr val="bg2">
                    <a:lumMod val="50000"/>
                  </a:schemeClr>
                </a:solidFill>
                <a:latin typeface="+mj-ea"/>
                <a:ea typeface="+mj-ea"/>
              </a:rPr>
              <a:t>误导</a:t>
            </a:r>
            <a:r>
              <a:rPr lang="zh-CN" altLang="en-US" sz="1400" dirty="0">
                <a:solidFill>
                  <a:schemeClr val="bg2">
                    <a:lumMod val="50000"/>
                  </a:schemeClr>
                </a:solidFill>
                <a:latin typeface="+mj-ea"/>
                <a:ea typeface="+mj-ea"/>
              </a:rPr>
              <a:t>目标行为推荐（即购买）。 </a:t>
            </a:r>
            <a:r>
              <a:rPr lang="en-US" altLang="zh-CN" sz="1400" dirty="0">
                <a:solidFill>
                  <a:schemeClr val="bg2">
                    <a:lumMod val="50000"/>
                  </a:schemeClr>
                </a:solidFill>
                <a:latin typeface="+mj-ea"/>
                <a:ea typeface="+mj-ea"/>
                <a:sym typeface="Wingdings" panose="05000000000000000000" pitchFamily="2" charset="2"/>
              </a:rPr>
              <a:t>  </a:t>
            </a:r>
            <a:r>
              <a:rPr lang="zh-CN" altLang="en-US" sz="1400" dirty="0">
                <a:solidFill>
                  <a:schemeClr val="bg2">
                    <a:lumMod val="50000"/>
                  </a:schemeClr>
                </a:solidFill>
                <a:latin typeface="+mj-ea"/>
                <a:ea typeface="+mj-ea"/>
                <a:sym typeface="Wingdings" panose="05000000000000000000" pitchFamily="2" charset="2"/>
              </a:rPr>
              <a:t>对辅助行为去噪 </a:t>
            </a:r>
            <a:r>
              <a:rPr lang="en-US" altLang="zh-CN" sz="1400" dirty="0">
                <a:solidFill>
                  <a:schemeClr val="bg2">
                    <a:lumMod val="50000"/>
                  </a:schemeClr>
                </a:solidFill>
                <a:latin typeface="+mj-ea"/>
                <a:ea typeface="+mj-ea"/>
                <a:sym typeface="Wingdings" panose="05000000000000000000" pitchFamily="2" charset="2"/>
              </a:rPr>
              <a:t>&amp; </a:t>
            </a:r>
            <a:r>
              <a:rPr lang="zh-CN" altLang="en-US" sz="1400" dirty="0">
                <a:solidFill>
                  <a:schemeClr val="bg2">
                    <a:lumMod val="50000"/>
                  </a:schemeClr>
                </a:solidFill>
                <a:latin typeface="+mj-ea"/>
                <a:ea typeface="+mj-ea"/>
                <a:sym typeface="Wingdings" panose="05000000000000000000" pitchFamily="2" charset="2"/>
              </a:rPr>
              <a:t>弥补辅助行为和目标行为之间的语义差异</a:t>
            </a:r>
            <a:endParaRPr lang="en-US" altLang="zh-CN" sz="1400" dirty="0">
              <a:solidFill>
                <a:schemeClr val="bg2">
                  <a:lumMod val="50000"/>
                </a:schemeClr>
              </a:solidFill>
              <a:latin typeface="+mj-ea"/>
              <a:ea typeface="+mj-ea"/>
              <a:sym typeface="Wingdings" panose="05000000000000000000" pitchFamily="2" charset="2"/>
            </a:endParaRPr>
          </a:p>
          <a:p>
            <a:pPr lvl="1">
              <a:lnSpc>
                <a:spcPct val="150000"/>
              </a:lnSpc>
            </a:pPr>
            <a:endParaRPr lang="en-US" altLang="zh-CN" sz="1400" b="1" dirty="0">
              <a:solidFill>
                <a:srgbClr val="304371"/>
              </a:solidFill>
              <a:latin typeface="+mj-ea"/>
              <a:ea typeface="+mj-ea"/>
            </a:endParaRPr>
          </a:p>
          <a:p>
            <a:pPr marL="285750" indent="-285750">
              <a:lnSpc>
                <a:spcPct val="200000"/>
              </a:lnSpc>
              <a:buFont typeface="Arial" panose="020B0604020202020204" pitchFamily="34" charset="0"/>
              <a:buChar char="•"/>
            </a:pPr>
            <a:r>
              <a:rPr lang="en-US" altLang="zh-CN" sz="1800" b="1" dirty="0">
                <a:solidFill>
                  <a:srgbClr val="304371"/>
                </a:solidFill>
                <a:latin typeface="+mj-ea"/>
                <a:ea typeface="+mj-ea"/>
              </a:rPr>
              <a:t>Contribution</a:t>
            </a:r>
          </a:p>
          <a:p>
            <a:pPr marL="628650" lvl="1" indent="-285750">
              <a:lnSpc>
                <a:spcPct val="150000"/>
              </a:lnSpc>
              <a:buFont typeface="微软雅黑" panose="020B0503020204020204" pitchFamily="34" charset="-122"/>
              <a:buChar char="￮"/>
            </a:pPr>
            <a:r>
              <a:rPr lang="zh-CN" altLang="en-US" sz="1400" dirty="0">
                <a:solidFill>
                  <a:schemeClr val="bg2">
                    <a:lumMod val="50000"/>
                  </a:schemeClr>
                </a:solidFill>
                <a:latin typeface="+mj-ea"/>
                <a:ea typeface="+mj-ea"/>
              </a:rPr>
              <a:t>提出了</a:t>
            </a:r>
            <a:r>
              <a:rPr lang="zh-CN" altLang="en-US" sz="1400" b="1" dirty="0">
                <a:solidFill>
                  <a:schemeClr val="bg2">
                    <a:lumMod val="50000"/>
                  </a:schemeClr>
                </a:solidFill>
                <a:latin typeface="+mj-ea"/>
                <a:ea typeface="+mj-ea"/>
              </a:rPr>
              <a:t>去噪和提示调整框架</a:t>
            </a:r>
            <a:r>
              <a:rPr lang="en-US" altLang="zh-CN" sz="1400" b="1" dirty="0">
                <a:solidFill>
                  <a:schemeClr val="bg2">
                    <a:lumMod val="50000"/>
                  </a:schemeClr>
                </a:solidFill>
                <a:latin typeface="+mj-ea"/>
                <a:ea typeface="+mj-ea"/>
              </a:rPr>
              <a:t>DPT</a:t>
            </a:r>
            <a:r>
              <a:rPr lang="zh-CN" altLang="en-US" sz="1400" dirty="0">
                <a:solidFill>
                  <a:schemeClr val="bg2">
                    <a:lumMod val="50000"/>
                  </a:schemeClr>
                </a:solidFill>
                <a:latin typeface="+mj-ea"/>
                <a:ea typeface="+mj-ea"/>
              </a:rPr>
              <a:t>，该框架通过一个三阶段学习范式来解决上述问题。</a:t>
            </a:r>
            <a:endParaRPr lang="en-US" altLang="zh-CN" sz="1400" dirty="0">
              <a:solidFill>
                <a:schemeClr val="bg2">
                  <a:lumMod val="50000"/>
                </a:schemeClr>
              </a:solidFill>
              <a:latin typeface="+mj-ea"/>
              <a:ea typeface="+mj-ea"/>
            </a:endParaRPr>
          </a:p>
          <a:p>
            <a:pPr marL="628650" lvl="1" indent="-285750">
              <a:lnSpc>
                <a:spcPct val="150000"/>
              </a:lnSpc>
              <a:buFont typeface="微软雅黑" panose="020B0503020204020204" pitchFamily="34" charset="-122"/>
              <a:buChar char="￮"/>
            </a:pPr>
            <a:r>
              <a:rPr lang="en-US" altLang="zh-CN" sz="1400" dirty="0">
                <a:solidFill>
                  <a:schemeClr val="bg2">
                    <a:lumMod val="50000"/>
                  </a:schemeClr>
                </a:solidFill>
                <a:latin typeface="+mj-ea"/>
                <a:ea typeface="+mj-ea"/>
              </a:rPr>
              <a:t>DPT</a:t>
            </a:r>
            <a:r>
              <a:rPr lang="zh-CN" altLang="en-US" sz="1400" dirty="0">
                <a:solidFill>
                  <a:schemeClr val="bg2">
                    <a:lumMod val="50000"/>
                  </a:schemeClr>
                </a:solidFill>
                <a:latin typeface="+mj-ea"/>
                <a:ea typeface="+mj-ea"/>
              </a:rPr>
              <a:t>在第一阶段配备了模式增强的图形编码器，以数据驱动的方式学习复杂的模式作为先验知识，一直到学习信息丰富的表示，并在后续阶段指出可靠的噪声。</a:t>
            </a:r>
            <a:endParaRPr lang="en-US" altLang="zh-CN" sz="1400" dirty="0">
              <a:solidFill>
                <a:schemeClr val="bg2">
                  <a:lumMod val="50000"/>
                </a:schemeClr>
              </a:solidFill>
              <a:latin typeface="+mj-ea"/>
              <a:ea typeface="+mj-ea"/>
            </a:endParaRPr>
          </a:p>
          <a:p>
            <a:pPr marL="628650" lvl="1" indent="-285750">
              <a:lnSpc>
                <a:spcPct val="150000"/>
              </a:lnSpc>
              <a:buFont typeface="微软雅黑" panose="020B0503020204020204" pitchFamily="34" charset="-122"/>
              <a:buChar char="￮"/>
            </a:pPr>
            <a:r>
              <a:rPr lang="zh-CN" altLang="en-US" sz="1400" dirty="0">
                <a:solidFill>
                  <a:schemeClr val="bg2">
                    <a:lumMod val="50000"/>
                  </a:schemeClr>
                </a:solidFill>
                <a:latin typeface="+mj-ea"/>
                <a:ea typeface="+mj-ea"/>
              </a:rPr>
              <a:t>在第二阶段采用了不同的高效且有效的轻量调整方法，以进一步减轻噪声的影响并弥补多类型行为之间的语义差异。</a:t>
            </a:r>
            <a:endParaRPr lang="zh-CN" altLang="en-US" sz="1200" dirty="0">
              <a:solidFill>
                <a:schemeClr val="bg2">
                  <a:lumMod val="50000"/>
                </a:schemeClr>
              </a:solidFill>
              <a:latin typeface="+mj-ea"/>
              <a:ea typeface="+mj-ea"/>
            </a:endParaRPr>
          </a:p>
        </p:txBody>
      </p:sp>
      <p:pic>
        <p:nvPicPr>
          <p:cNvPr id="10" name="图片 9">
            <a:extLst>
              <a:ext uri="{FF2B5EF4-FFF2-40B4-BE49-F238E27FC236}">
                <a16:creationId xmlns:a16="http://schemas.microsoft.com/office/drawing/2014/main" id="{95A14CFF-22E5-4E81-8E58-DA6046A45D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spTree>
    <p:extLst>
      <p:ext uri="{BB962C8B-B14F-4D97-AF65-F5344CB8AC3E}">
        <p14:creationId xmlns:p14="http://schemas.microsoft.com/office/powerpoint/2010/main" val="29720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3" y="64937"/>
            <a:ext cx="3520276"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Overall Framework</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02C04DE-5ADB-4923-9F4E-94004D93B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pic>
        <p:nvPicPr>
          <p:cNvPr id="3" name="图片 2">
            <a:extLst>
              <a:ext uri="{FF2B5EF4-FFF2-40B4-BE49-F238E27FC236}">
                <a16:creationId xmlns:a16="http://schemas.microsoft.com/office/drawing/2014/main" id="{EBEC6AEF-BE2D-4B9C-832C-754AE1D1B926}"/>
              </a:ext>
            </a:extLst>
          </p:cNvPr>
          <p:cNvPicPr>
            <a:picLocks noChangeAspect="1"/>
          </p:cNvPicPr>
          <p:nvPr/>
        </p:nvPicPr>
        <p:blipFill>
          <a:blip r:embed="rId4"/>
          <a:stretch>
            <a:fillRect/>
          </a:stretch>
        </p:blipFill>
        <p:spPr>
          <a:xfrm>
            <a:off x="1043794" y="593246"/>
            <a:ext cx="7056412" cy="4496677"/>
          </a:xfrm>
          <a:prstGeom prst="rect">
            <a:avLst/>
          </a:prstGeom>
        </p:spPr>
      </p:pic>
    </p:spTree>
    <p:extLst>
      <p:ext uri="{BB962C8B-B14F-4D97-AF65-F5344CB8AC3E}">
        <p14:creationId xmlns:p14="http://schemas.microsoft.com/office/powerpoint/2010/main" val="25205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2" y="64937"/>
            <a:ext cx="7912177"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User/Item Relation Graph Construction &amp; Embedding Layer</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02C04DE-5ADB-4923-9F4E-94004D93B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sp>
        <p:nvSpPr>
          <p:cNvPr id="30" name="文本框 29">
            <a:extLst>
              <a:ext uri="{FF2B5EF4-FFF2-40B4-BE49-F238E27FC236}">
                <a16:creationId xmlns:a16="http://schemas.microsoft.com/office/drawing/2014/main" id="{5DD5FFB4-8A2F-47A0-B59B-1A9D119FBE85}"/>
              </a:ext>
            </a:extLst>
          </p:cNvPr>
          <p:cNvSpPr txBox="1"/>
          <p:nvPr/>
        </p:nvSpPr>
        <p:spPr>
          <a:xfrm>
            <a:off x="4858132" y="791249"/>
            <a:ext cx="2371899" cy="3774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User Relation Graph</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AB78965C-5F97-48E1-92C4-4946DCB8EA9E}"/>
              </a:ext>
            </a:extLst>
          </p:cNvPr>
          <p:cNvSpPr txBox="1"/>
          <p:nvPr/>
        </p:nvSpPr>
        <p:spPr>
          <a:xfrm>
            <a:off x="5264113" y="1162747"/>
            <a:ext cx="1515759" cy="307777"/>
          </a:xfrm>
          <a:prstGeom prst="rect">
            <a:avLst/>
          </a:prstGeom>
          <a:noFill/>
        </p:spPr>
        <p:txBody>
          <a:bodyPr wrap="square" rtlCol="0">
            <a:spAutoFit/>
          </a:bodyPr>
          <a:lstStyle/>
          <a:p>
            <a:r>
              <a:rPr lang="zh-CN" altLang="en-US" sz="1400" dirty="0">
                <a:solidFill>
                  <a:srgbClr val="304371"/>
                </a:solidFill>
                <a:latin typeface="+mj-ea"/>
                <a:ea typeface="+mj-ea"/>
                <a:cs typeface="Times New Roman" panose="02020603050405020304" pitchFamily="18" charset="0"/>
              </a:rPr>
              <a:t>共同交互行为</a:t>
            </a:r>
          </a:p>
        </p:txBody>
      </p:sp>
      <p:pic>
        <p:nvPicPr>
          <p:cNvPr id="5" name="图片 4">
            <a:extLst>
              <a:ext uri="{FF2B5EF4-FFF2-40B4-BE49-F238E27FC236}">
                <a16:creationId xmlns:a16="http://schemas.microsoft.com/office/drawing/2014/main" id="{570E6994-66F2-4AA9-A2B6-911599BF5C59}"/>
              </a:ext>
            </a:extLst>
          </p:cNvPr>
          <p:cNvPicPr>
            <a:picLocks noChangeAspect="1"/>
          </p:cNvPicPr>
          <p:nvPr/>
        </p:nvPicPr>
        <p:blipFill>
          <a:blip r:embed="rId4"/>
          <a:stretch>
            <a:fillRect/>
          </a:stretch>
        </p:blipFill>
        <p:spPr>
          <a:xfrm>
            <a:off x="6816127" y="1176595"/>
            <a:ext cx="1107640" cy="556239"/>
          </a:xfrm>
          <a:prstGeom prst="rect">
            <a:avLst/>
          </a:prstGeom>
        </p:spPr>
      </p:pic>
      <p:sp>
        <p:nvSpPr>
          <p:cNvPr id="32" name="文本框 31">
            <a:extLst>
              <a:ext uri="{FF2B5EF4-FFF2-40B4-BE49-F238E27FC236}">
                <a16:creationId xmlns:a16="http://schemas.microsoft.com/office/drawing/2014/main" id="{5E468516-6EE7-4199-8514-10FA902AF74E}"/>
              </a:ext>
            </a:extLst>
          </p:cNvPr>
          <p:cNvSpPr txBox="1"/>
          <p:nvPr/>
        </p:nvSpPr>
        <p:spPr>
          <a:xfrm>
            <a:off x="4858132" y="1726959"/>
            <a:ext cx="3295213" cy="3774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Item Relation Graph</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AD9A26A-4B8C-4FB5-B22D-4843495776C0}"/>
              </a:ext>
            </a:extLst>
          </p:cNvPr>
          <p:cNvSpPr txBox="1"/>
          <p:nvPr/>
        </p:nvSpPr>
        <p:spPr>
          <a:xfrm>
            <a:off x="5264113" y="2084545"/>
            <a:ext cx="3393379" cy="523220"/>
          </a:xfrm>
          <a:prstGeom prst="rect">
            <a:avLst/>
          </a:prstGeom>
          <a:noFill/>
        </p:spPr>
        <p:txBody>
          <a:bodyPr wrap="square" rtlCol="0">
            <a:spAutoFit/>
          </a:bodyPr>
          <a:lstStyle/>
          <a:p>
            <a:r>
              <a:rPr lang="zh-CN" altLang="en-US" sz="1400" dirty="0">
                <a:solidFill>
                  <a:srgbClr val="304371"/>
                </a:solidFill>
                <a:latin typeface="+mj-ea"/>
                <a:ea typeface="+mj-ea"/>
                <a:cs typeface="Times New Roman" panose="02020603050405020304" pitchFamily="18" charset="0"/>
              </a:rPr>
              <a:t>将所有用户交互根据交互时间戳构造一个序列，如果存在</a:t>
            </a:r>
            <a:r>
              <a:rPr lang="en-US" altLang="zh-CN" sz="1400" dirty="0" err="1">
                <a:solidFill>
                  <a:srgbClr val="304371"/>
                </a:solidFill>
                <a:latin typeface="+mj-ea"/>
                <a:ea typeface="+mj-ea"/>
                <a:cs typeface="Times New Roman" panose="02020603050405020304" pitchFamily="18" charset="0"/>
              </a:rPr>
              <a:t>i</a:t>
            </a:r>
            <a:r>
              <a:rPr lang="en-US" altLang="zh-CN" sz="1400" dirty="0">
                <a:solidFill>
                  <a:srgbClr val="304371"/>
                </a:solidFill>
                <a:latin typeface="+mj-ea"/>
                <a:ea typeface="+mj-ea"/>
                <a:cs typeface="Times New Roman" panose="02020603050405020304" pitchFamily="18" charset="0"/>
              </a:rPr>
              <a:t>-&gt;j</a:t>
            </a:r>
            <a:r>
              <a:rPr lang="zh-CN" altLang="en-US" sz="1400" dirty="0">
                <a:solidFill>
                  <a:srgbClr val="304371"/>
                </a:solidFill>
                <a:latin typeface="+mj-ea"/>
                <a:ea typeface="+mj-ea"/>
                <a:cs typeface="Times New Roman" panose="02020603050405020304" pitchFamily="18" charset="0"/>
              </a:rPr>
              <a:t>则</a:t>
            </a:r>
            <a:r>
              <a:rPr lang="en-US" altLang="zh-CN" sz="1400" dirty="0" err="1">
                <a:solidFill>
                  <a:srgbClr val="304371"/>
                </a:solidFill>
                <a:latin typeface="+mj-ea"/>
                <a:ea typeface="+mj-ea"/>
                <a:cs typeface="Times New Roman" panose="02020603050405020304" pitchFamily="18" charset="0"/>
              </a:rPr>
              <a:t>i</a:t>
            </a:r>
            <a:r>
              <a:rPr lang="zh-CN" altLang="en-US" sz="1400" dirty="0">
                <a:solidFill>
                  <a:srgbClr val="304371"/>
                </a:solidFill>
                <a:latin typeface="+mj-ea"/>
                <a:ea typeface="+mj-ea"/>
                <a:cs typeface="Times New Roman" panose="02020603050405020304" pitchFamily="18" charset="0"/>
              </a:rPr>
              <a:t>和</a:t>
            </a:r>
            <a:r>
              <a:rPr lang="en-US" altLang="zh-CN" sz="1400" dirty="0">
                <a:solidFill>
                  <a:srgbClr val="304371"/>
                </a:solidFill>
                <a:latin typeface="+mj-ea"/>
                <a:ea typeface="+mj-ea"/>
                <a:cs typeface="Times New Roman" panose="02020603050405020304" pitchFamily="18" charset="0"/>
              </a:rPr>
              <a:t>j</a:t>
            </a:r>
            <a:r>
              <a:rPr lang="zh-CN" altLang="en-US" sz="1400" dirty="0">
                <a:solidFill>
                  <a:srgbClr val="304371"/>
                </a:solidFill>
                <a:latin typeface="+mj-ea"/>
                <a:ea typeface="+mj-ea"/>
                <a:cs typeface="Times New Roman" panose="02020603050405020304" pitchFamily="18" charset="0"/>
              </a:rPr>
              <a:t>之间存在边</a:t>
            </a:r>
          </a:p>
        </p:txBody>
      </p:sp>
      <p:pic>
        <p:nvPicPr>
          <p:cNvPr id="6" name="图片 5">
            <a:extLst>
              <a:ext uri="{FF2B5EF4-FFF2-40B4-BE49-F238E27FC236}">
                <a16:creationId xmlns:a16="http://schemas.microsoft.com/office/drawing/2014/main" id="{F836095A-17B5-4CAE-AD3F-45470250D806}"/>
              </a:ext>
            </a:extLst>
          </p:cNvPr>
          <p:cNvPicPr>
            <a:picLocks noChangeAspect="1"/>
          </p:cNvPicPr>
          <p:nvPr/>
        </p:nvPicPr>
        <p:blipFill rotWithShape="1">
          <a:blip r:embed="rId5"/>
          <a:srcRect t="8354"/>
          <a:stretch/>
        </p:blipFill>
        <p:spPr>
          <a:xfrm>
            <a:off x="5546647" y="2607765"/>
            <a:ext cx="1996389" cy="676956"/>
          </a:xfrm>
          <a:prstGeom prst="rect">
            <a:avLst/>
          </a:prstGeom>
        </p:spPr>
      </p:pic>
      <p:sp>
        <p:nvSpPr>
          <p:cNvPr id="34" name="文本框 33">
            <a:extLst>
              <a:ext uri="{FF2B5EF4-FFF2-40B4-BE49-F238E27FC236}">
                <a16:creationId xmlns:a16="http://schemas.microsoft.com/office/drawing/2014/main" id="{C06D3F0F-D746-4E2E-959B-DFE986AF6C73}"/>
              </a:ext>
            </a:extLst>
          </p:cNvPr>
          <p:cNvSpPr txBox="1"/>
          <p:nvPr/>
        </p:nvSpPr>
        <p:spPr>
          <a:xfrm>
            <a:off x="4858132" y="3211124"/>
            <a:ext cx="3027149" cy="37741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1400" b="1" dirty="0">
                <a:solidFill>
                  <a:srgbClr val="304371"/>
                </a:solidFill>
                <a:latin typeface="微软雅黑" panose="020B0503020204020204" pitchFamily="34" charset="-122"/>
                <a:ea typeface="微软雅黑" panose="020B0503020204020204" pitchFamily="34" charset="-122"/>
              </a:rPr>
              <a:t>Embedding Layer</a:t>
            </a:r>
            <a:endParaRPr lang="zh-CN" altLang="en-US" sz="1400" b="1" dirty="0">
              <a:solidFill>
                <a:srgbClr val="30437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B8C19C6C-69FB-4FAD-A47F-EFA748AA34C8}"/>
              </a:ext>
            </a:extLst>
          </p:cNvPr>
          <p:cNvPicPr>
            <a:picLocks noChangeAspect="1"/>
          </p:cNvPicPr>
          <p:nvPr/>
        </p:nvPicPr>
        <p:blipFill>
          <a:blip r:embed="rId6"/>
          <a:stretch>
            <a:fillRect/>
          </a:stretch>
        </p:blipFill>
        <p:spPr>
          <a:xfrm>
            <a:off x="5215668" y="3617845"/>
            <a:ext cx="1114203" cy="330419"/>
          </a:xfrm>
          <a:prstGeom prst="rect">
            <a:avLst/>
          </a:prstGeom>
        </p:spPr>
      </p:pic>
      <p:pic>
        <p:nvPicPr>
          <p:cNvPr id="23" name="图片 22">
            <a:extLst>
              <a:ext uri="{FF2B5EF4-FFF2-40B4-BE49-F238E27FC236}">
                <a16:creationId xmlns:a16="http://schemas.microsoft.com/office/drawing/2014/main" id="{76283547-3E92-4F6C-967D-8A6515BF1202}"/>
              </a:ext>
            </a:extLst>
          </p:cNvPr>
          <p:cNvPicPr>
            <a:picLocks noChangeAspect="1"/>
          </p:cNvPicPr>
          <p:nvPr/>
        </p:nvPicPr>
        <p:blipFill>
          <a:blip r:embed="rId7"/>
          <a:stretch>
            <a:fillRect/>
          </a:stretch>
        </p:blipFill>
        <p:spPr>
          <a:xfrm>
            <a:off x="7053652" y="3617844"/>
            <a:ext cx="1081923" cy="283361"/>
          </a:xfrm>
          <a:prstGeom prst="rect">
            <a:avLst/>
          </a:prstGeom>
        </p:spPr>
      </p:pic>
      <p:pic>
        <p:nvPicPr>
          <p:cNvPr id="36" name="图片 35">
            <a:extLst>
              <a:ext uri="{FF2B5EF4-FFF2-40B4-BE49-F238E27FC236}">
                <a16:creationId xmlns:a16="http://schemas.microsoft.com/office/drawing/2014/main" id="{863EC2DB-E39C-4E4F-8278-5D4DB50DCDEC}"/>
              </a:ext>
            </a:extLst>
          </p:cNvPr>
          <p:cNvPicPr>
            <a:picLocks noChangeAspect="1"/>
          </p:cNvPicPr>
          <p:nvPr/>
        </p:nvPicPr>
        <p:blipFill>
          <a:blip r:embed="rId8"/>
          <a:stretch>
            <a:fillRect/>
          </a:stretch>
        </p:blipFill>
        <p:spPr>
          <a:xfrm>
            <a:off x="5215668" y="4069998"/>
            <a:ext cx="1433314" cy="289929"/>
          </a:xfrm>
          <a:prstGeom prst="rect">
            <a:avLst/>
          </a:prstGeom>
        </p:spPr>
      </p:pic>
      <p:pic>
        <p:nvPicPr>
          <p:cNvPr id="37" name="图片 36">
            <a:extLst>
              <a:ext uri="{FF2B5EF4-FFF2-40B4-BE49-F238E27FC236}">
                <a16:creationId xmlns:a16="http://schemas.microsoft.com/office/drawing/2014/main" id="{908867B7-A4AD-4C4E-A291-041FB3A0C177}"/>
              </a:ext>
            </a:extLst>
          </p:cNvPr>
          <p:cNvPicPr>
            <a:picLocks noChangeAspect="1"/>
          </p:cNvPicPr>
          <p:nvPr/>
        </p:nvPicPr>
        <p:blipFill>
          <a:blip r:embed="rId9"/>
          <a:stretch>
            <a:fillRect/>
          </a:stretch>
        </p:blipFill>
        <p:spPr>
          <a:xfrm>
            <a:off x="6897875" y="3995256"/>
            <a:ext cx="1759617" cy="370227"/>
          </a:xfrm>
          <a:prstGeom prst="rect">
            <a:avLst/>
          </a:prstGeom>
        </p:spPr>
      </p:pic>
      <p:pic>
        <p:nvPicPr>
          <p:cNvPr id="38" name="图片 37">
            <a:extLst>
              <a:ext uri="{FF2B5EF4-FFF2-40B4-BE49-F238E27FC236}">
                <a16:creationId xmlns:a16="http://schemas.microsoft.com/office/drawing/2014/main" id="{A8EF4906-1588-4888-A0A4-F996748EF031}"/>
              </a:ext>
            </a:extLst>
          </p:cNvPr>
          <p:cNvPicPr>
            <a:picLocks noChangeAspect="1"/>
          </p:cNvPicPr>
          <p:nvPr/>
        </p:nvPicPr>
        <p:blipFill>
          <a:blip r:embed="rId10"/>
          <a:stretch>
            <a:fillRect/>
          </a:stretch>
        </p:blipFill>
        <p:spPr>
          <a:xfrm>
            <a:off x="5212127" y="4480716"/>
            <a:ext cx="1436855" cy="289929"/>
          </a:xfrm>
          <a:prstGeom prst="rect">
            <a:avLst/>
          </a:prstGeom>
        </p:spPr>
      </p:pic>
      <p:pic>
        <p:nvPicPr>
          <p:cNvPr id="39" name="图片 38">
            <a:extLst>
              <a:ext uri="{FF2B5EF4-FFF2-40B4-BE49-F238E27FC236}">
                <a16:creationId xmlns:a16="http://schemas.microsoft.com/office/drawing/2014/main" id="{913D64A7-A557-4845-B8F2-7234DAFCC7AB}"/>
              </a:ext>
            </a:extLst>
          </p:cNvPr>
          <p:cNvPicPr>
            <a:picLocks noChangeAspect="1"/>
          </p:cNvPicPr>
          <p:nvPr/>
        </p:nvPicPr>
        <p:blipFill>
          <a:blip r:embed="rId11"/>
          <a:stretch>
            <a:fillRect/>
          </a:stretch>
        </p:blipFill>
        <p:spPr>
          <a:xfrm>
            <a:off x="6897875" y="4430223"/>
            <a:ext cx="740201" cy="319052"/>
          </a:xfrm>
          <a:prstGeom prst="rect">
            <a:avLst/>
          </a:prstGeom>
        </p:spPr>
      </p:pic>
      <p:pic>
        <p:nvPicPr>
          <p:cNvPr id="40" name="图片 39">
            <a:extLst>
              <a:ext uri="{FF2B5EF4-FFF2-40B4-BE49-F238E27FC236}">
                <a16:creationId xmlns:a16="http://schemas.microsoft.com/office/drawing/2014/main" id="{E64C57EE-7EC9-4378-BACC-1CE9E89C9FA7}"/>
              </a:ext>
            </a:extLst>
          </p:cNvPr>
          <p:cNvPicPr>
            <a:picLocks noChangeAspect="1"/>
          </p:cNvPicPr>
          <p:nvPr/>
        </p:nvPicPr>
        <p:blipFill>
          <a:blip r:embed="rId12"/>
          <a:stretch>
            <a:fillRect/>
          </a:stretch>
        </p:blipFill>
        <p:spPr>
          <a:xfrm>
            <a:off x="7638076" y="4388886"/>
            <a:ext cx="354754" cy="300867"/>
          </a:xfrm>
          <a:prstGeom prst="rect">
            <a:avLst/>
          </a:prstGeom>
        </p:spPr>
      </p:pic>
      <p:pic>
        <p:nvPicPr>
          <p:cNvPr id="41" name="图片 40">
            <a:extLst>
              <a:ext uri="{FF2B5EF4-FFF2-40B4-BE49-F238E27FC236}">
                <a16:creationId xmlns:a16="http://schemas.microsoft.com/office/drawing/2014/main" id="{BBD1E46B-C0EB-4BDE-83F6-288689B0C860}"/>
              </a:ext>
            </a:extLst>
          </p:cNvPr>
          <p:cNvPicPr>
            <a:picLocks noChangeAspect="1"/>
          </p:cNvPicPr>
          <p:nvPr/>
        </p:nvPicPr>
        <p:blipFill>
          <a:blip r:embed="rId13"/>
          <a:stretch>
            <a:fillRect/>
          </a:stretch>
        </p:blipFill>
        <p:spPr>
          <a:xfrm>
            <a:off x="5862" y="637467"/>
            <a:ext cx="4852270" cy="4435234"/>
          </a:xfrm>
          <a:prstGeom prst="rect">
            <a:avLst/>
          </a:prstGeom>
        </p:spPr>
      </p:pic>
      <p:sp>
        <p:nvSpPr>
          <p:cNvPr id="42" name="文本框 41">
            <a:extLst>
              <a:ext uri="{FF2B5EF4-FFF2-40B4-BE49-F238E27FC236}">
                <a16:creationId xmlns:a16="http://schemas.microsoft.com/office/drawing/2014/main" id="{FDD17387-2B2D-424E-B0F8-23FA4AB4AF75}"/>
              </a:ext>
            </a:extLst>
          </p:cNvPr>
          <p:cNvSpPr txBox="1"/>
          <p:nvPr/>
        </p:nvSpPr>
        <p:spPr>
          <a:xfrm>
            <a:off x="4837792" y="483057"/>
            <a:ext cx="4364823" cy="37741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1400" b="1" dirty="0">
                <a:solidFill>
                  <a:srgbClr val="304371"/>
                </a:solidFill>
                <a:latin typeface="微软雅黑" panose="020B0503020204020204" pitchFamily="34" charset="-122"/>
                <a:ea typeface="微软雅黑" panose="020B0503020204020204" pitchFamily="34" charset="-122"/>
              </a:rPr>
              <a:t>User/Item Relation Graph Construction</a:t>
            </a:r>
            <a:endParaRPr lang="zh-CN" altLang="en-US" sz="1400" b="1" dirty="0">
              <a:solidFill>
                <a:srgbClr val="30437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4557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3" y="64937"/>
            <a:ext cx="4163704"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Pattern-Enhanced Graph Encoder</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02C04DE-5ADB-4923-9F4E-94004D93B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sp>
        <p:nvSpPr>
          <p:cNvPr id="30" name="文本框 29">
            <a:extLst>
              <a:ext uri="{FF2B5EF4-FFF2-40B4-BE49-F238E27FC236}">
                <a16:creationId xmlns:a16="http://schemas.microsoft.com/office/drawing/2014/main" id="{5DD5FFB4-8A2F-47A0-B59B-1A9D119FBE85}"/>
              </a:ext>
            </a:extLst>
          </p:cNvPr>
          <p:cNvSpPr txBox="1"/>
          <p:nvPr/>
        </p:nvSpPr>
        <p:spPr>
          <a:xfrm>
            <a:off x="4373217" y="606785"/>
            <a:ext cx="3295213" cy="3774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User Relation Aggregation Layer</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E468516-6EE7-4199-8514-10FA902AF74E}"/>
              </a:ext>
            </a:extLst>
          </p:cNvPr>
          <p:cNvSpPr txBox="1"/>
          <p:nvPr/>
        </p:nvSpPr>
        <p:spPr>
          <a:xfrm>
            <a:off x="4373216" y="1692251"/>
            <a:ext cx="3295213" cy="3774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Item Relation Aggregation Layer</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1E98DA8-2640-4990-BF9B-8C9287916434}"/>
              </a:ext>
            </a:extLst>
          </p:cNvPr>
          <p:cNvPicPr>
            <a:picLocks noChangeAspect="1"/>
          </p:cNvPicPr>
          <p:nvPr/>
        </p:nvPicPr>
        <p:blipFill>
          <a:blip r:embed="rId4"/>
          <a:stretch>
            <a:fillRect/>
          </a:stretch>
        </p:blipFill>
        <p:spPr>
          <a:xfrm>
            <a:off x="5862" y="574522"/>
            <a:ext cx="4373217" cy="4538244"/>
          </a:xfrm>
          <a:prstGeom prst="rect">
            <a:avLst/>
          </a:prstGeom>
        </p:spPr>
      </p:pic>
      <p:pic>
        <p:nvPicPr>
          <p:cNvPr id="8" name="图片 7">
            <a:extLst>
              <a:ext uri="{FF2B5EF4-FFF2-40B4-BE49-F238E27FC236}">
                <a16:creationId xmlns:a16="http://schemas.microsoft.com/office/drawing/2014/main" id="{AD68E6BC-FA6F-4372-8186-1C2F97F90DDC}"/>
              </a:ext>
            </a:extLst>
          </p:cNvPr>
          <p:cNvPicPr>
            <a:picLocks noChangeAspect="1"/>
          </p:cNvPicPr>
          <p:nvPr/>
        </p:nvPicPr>
        <p:blipFill rotWithShape="1">
          <a:blip r:embed="rId5"/>
          <a:srcRect t="9390"/>
          <a:stretch/>
        </p:blipFill>
        <p:spPr>
          <a:xfrm>
            <a:off x="4637552" y="998044"/>
            <a:ext cx="3819230" cy="571999"/>
          </a:xfrm>
          <a:prstGeom prst="rect">
            <a:avLst/>
          </a:prstGeom>
        </p:spPr>
      </p:pic>
      <p:pic>
        <p:nvPicPr>
          <p:cNvPr id="9" name="图片 8">
            <a:extLst>
              <a:ext uri="{FF2B5EF4-FFF2-40B4-BE49-F238E27FC236}">
                <a16:creationId xmlns:a16="http://schemas.microsoft.com/office/drawing/2014/main" id="{912BAEF2-8907-41CC-A45E-AE7BA5D01913}"/>
              </a:ext>
            </a:extLst>
          </p:cNvPr>
          <p:cNvPicPr>
            <a:picLocks noChangeAspect="1"/>
          </p:cNvPicPr>
          <p:nvPr/>
        </p:nvPicPr>
        <p:blipFill>
          <a:blip r:embed="rId6"/>
          <a:stretch>
            <a:fillRect/>
          </a:stretch>
        </p:blipFill>
        <p:spPr>
          <a:xfrm>
            <a:off x="4572000" y="2107032"/>
            <a:ext cx="4159463" cy="2457576"/>
          </a:xfrm>
          <a:prstGeom prst="rect">
            <a:avLst/>
          </a:prstGeom>
        </p:spPr>
      </p:pic>
    </p:spTree>
    <p:extLst>
      <p:ext uri="{BB962C8B-B14F-4D97-AF65-F5344CB8AC3E}">
        <p14:creationId xmlns:p14="http://schemas.microsoft.com/office/powerpoint/2010/main" val="96424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3" y="64937"/>
            <a:ext cx="4163704"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Pattern-Enhanced Graph Encoder</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02C04DE-5ADB-4923-9F4E-94004D93B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sp>
        <p:nvSpPr>
          <p:cNvPr id="30" name="文本框 29">
            <a:extLst>
              <a:ext uri="{FF2B5EF4-FFF2-40B4-BE49-F238E27FC236}">
                <a16:creationId xmlns:a16="http://schemas.microsoft.com/office/drawing/2014/main" id="{5DD5FFB4-8A2F-47A0-B59B-1A9D119FBE85}"/>
              </a:ext>
            </a:extLst>
          </p:cNvPr>
          <p:cNvSpPr txBox="1"/>
          <p:nvPr/>
        </p:nvSpPr>
        <p:spPr>
          <a:xfrm>
            <a:off x="4373216" y="606785"/>
            <a:ext cx="4219871" cy="3774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User-Item Interaction Aggregation Layer</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1E98DA8-2640-4990-BF9B-8C9287916434}"/>
              </a:ext>
            </a:extLst>
          </p:cNvPr>
          <p:cNvPicPr>
            <a:picLocks noChangeAspect="1"/>
          </p:cNvPicPr>
          <p:nvPr/>
        </p:nvPicPr>
        <p:blipFill>
          <a:blip r:embed="rId4"/>
          <a:stretch>
            <a:fillRect/>
          </a:stretch>
        </p:blipFill>
        <p:spPr>
          <a:xfrm>
            <a:off x="5862" y="574522"/>
            <a:ext cx="4373217" cy="4538244"/>
          </a:xfrm>
          <a:prstGeom prst="rect">
            <a:avLst/>
          </a:prstGeom>
        </p:spPr>
      </p:pic>
      <p:pic>
        <p:nvPicPr>
          <p:cNvPr id="2" name="图片 1">
            <a:extLst>
              <a:ext uri="{FF2B5EF4-FFF2-40B4-BE49-F238E27FC236}">
                <a16:creationId xmlns:a16="http://schemas.microsoft.com/office/drawing/2014/main" id="{4D802367-3F5A-4439-9A55-C46EE4E05196}"/>
              </a:ext>
            </a:extLst>
          </p:cNvPr>
          <p:cNvPicPr>
            <a:picLocks noChangeAspect="1"/>
          </p:cNvPicPr>
          <p:nvPr/>
        </p:nvPicPr>
        <p:blipFill>
          <a:blip r:embed="rId5"/>
          <a:stretch>
            <a:fillRect/>
          </a:stretch>
        </p:blipFill>
        <p:spPr>
          <a:xfrm>
            <a:off x="4642875" y="1045769"/>
            <a:ext cx="4302344" cy="1101781"/>
          </a:xfrm>
          <a:prstGeom prst="rect">
            <a:avLst/>
          </a:prstGeom>
        </p:spPr>
      </p:pic>
      <p:sp>
        <p:nvSpPr>
          <p:cNvPr id="3" name="矩形 2">
            <a:extLst>
              <a:ext uri="{FF2B5EF4-FFF2-40B4-BE49-F238E27FC236}">
                <a16:creationId xmlns:a16="http://schemas.microsoft.com/office/drawing/2014/main" id="{88D6A5B3-7F51-4A0A-8E25-E6BF97CC87CB}"/>
              </a:ext>
            </a:extLst>
          </p:cNvPr>
          <p:cNvSpPr/>
          <p:nvPr/>
        </p:nvSpPr>
        <p:spPr>
          <a:xfrm>
            <a:off x="2629610" y="2646648"/>
            <a:ext cx="766733" cy="6133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BCEE0DC-E143-4D28-A814-E933FF32AAF4}"/>
              </a:ext>
            </a:extLst>
          </p:cNvPr>
          <p:cNvPicPr>
            <a:picLocks noChangeAspect="1"/>
          </p:cNvPicPr>
          <p:nvPr/>
        </p:nvPicPr>
        <p:blipFill>
          <a:blip r:embed="rId6"/>
          <a:stretch>
            <a:fillRect/>
          </a:stretch>
        </p:blipFill>
        <p:spPr>
          <a:xfrm>
            <a:off x="4572000" y="2271825"/>
            <a:ext cx="4373217" cy="907346"/>
          </a:xfrm>
          <a:prstGeom prst="rect">
            <a:avLst/>
          </a:prstGeom>
        </p:spPr>
      </p:pic>
      <p:pic>
        <p:nvPicPr>
          <p:cNvPr id="6" name="图片 5">
            <a:extLst>
              <a:ext uri="{FF2B5EF4-FFF2-40B4-BE49-F238E27FC236}">
                <a16:creationId xmlns:a16="http://schemas.microsoft.com/office/drawing/2014/main" id="{DAEC9A07-6FC9-40D0-8988-99E82111401A}"/>
              </a:ext>
            </a:extLst>
          </p:cNvPr>
          <p:cNvPicPr>
            <a:picLocks noChangeAspect="1"/>
          </p:cNvPicPr>
          <p:nvPr/>
        </p:nvPicPr>
        <p:blipFill rotWithShape="1">
          <a:blip r:embed="rId7"/>
          <a:srcRect t="9261"/>
          <a:stretch/>
        </p:blipFill>
        <p:spPr>
          <a:xfrm>
            <a:off x="4588892" y="3303446"/>
            <a:ext cx="4356325" cy="530122"/>
          </a:xfrm>
          <a:prstGeom prst="rect">
            <a:avLst/>
          </a:prstGeom>
        </p:spPr>
      </p:pic>
      <p:pic>
        <p:nvPicPr>
          <p:cNvPr id="8" name="图片 7">
            <a:extLst>
              <a:ext uri="{FF2B5EF4-FFF2-40B4-BE49-F238E27FC236}">
                <a16:creationId xmlns:a16="http://schemas.microsoft.com/office/drawing/2014/main" id="{C1C86D11-3709-4997-9A35-DD2FED60E09A}"/>
              </a:ext>
            </a:extLst>
          </p:cNvPr>
          <p:cNvPicPr>
            <a:picLocks noChangeAspect="1"/>
          </p:cNvPicPr>
          <p:nvPr/>
        </p:nvPicPr>
        <p:blipFill>
          <a:blip r:embed="rId8"/>
          <a:stretch>
            <a:fillRect/>
          </a:stretch>
        </p:blipFill>
        <p:spPr>
          <a:xfrm>
            <a:off x="4572000" y="3957843"/>
            <a:ext cx="4552166" cy="676973"/>
          </a:xfrm>
          <a:prstGeom prst="rect">
            <a:avLst/>
          </a:prstGeom>
        </p:spPr>
      </p:pic>
    </p:spTree>
    <p:extLst>
      <p:ext uri="{BB962C8B-B14F-4D97-AF65-F5344CB8AC3E}">
        <p14:creationId xmlns:p14="http://schemas.microsoft.com/office/powerpoint/2010/main" val="41340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2" y="64937"/>
            <a:ext cx="4379379"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Behavior-Aware Denoising Module</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02C04DE-5ADB-4923-9F4E-94004D93B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sp>
        <p:nvSpPr>
          <p:cNvPr id="30" name="文本框 29">
            <a:extLst>
              <a:ext uri="{FF2B5EF4-FFF2-40B4-BE49-F238E27FC236}">
                <a16:creationId xmlns:a16="http://schemas.microsoft.com/office/drawing/2014/main" id="{5DD5FFB4-8A2F-47A0-B59B-1A9D119FBE85}"/>
              </a:ext>
            </a:extLst>
          </p:cNvPr>
          <p:cNvSpPr txBox="1"/>
          <p:nvPr/>
        </p:nvSpPr>
        <p:spPr>
          <a:xfrm>
            <a:off x="4288023" y="606785"/>
            <a:ext cx="4219871" cy="3774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Behavior-aware Graph Decoder</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A38EF16-A532-4285-AEA1-E7AF8934B901}"/>
              </a:ext>
            </a:extLst>
          </p:cNvPr>
          <p:cNvPicPr>
            <a:picLocks noChangeAspect="1"/>
          </p:cNvPicPr>
          <p:nvPr/>
        </p:nvPicPr>
        <p:blipFill>
          <a:blip r:embed="rId4"/>
          <a:stretch>
            <a:fillRect/>
          </a:stretch>
        </p:blipFill>
        <p:spPr>
          <a:xfrm>
            <a:off x="17039" y="606785"/>
            <a:ext cx="4219871" cy="4442278"/>
          </a:xfrm>
          <a:prstGeom prst="rect">
            <a:avLst/>
          </a:prstGeom>
        </p:spPr>
      </p:pic>
      <p:sp>
        <p:nvSpPr>
          <p:cNvPr id="12" name="文本框 11">
            <a:extLst>
              <a:ext uri="{FF2B5EF4-FFF2-40B4-BE49-F238E27FC236}">
                <a16:creationId xmlns:a16="http://schemas.microsoft.com/office/drawing/2014/main" id="{3F8026DD-4BCD-4E13-9BA9-43486F3FA209}"/>
              </a:ext>
            </a:extLst>
          </p:cNvPr>
          <p:cNvSpPr txBox="1"/>
          <p:nvPr/>
        </p:nvSpPr>
        <p:spPr>
          <a:xfrm>
            <a:off x="4468981" y="1114829"/>
            <a:ext cx="3539117" cy="307777"/>
          </a:xfrm>
          <a:prstGeom prst="rect">
            <a:avLst/>
          </a:prstGeom>
          <a:noFill/>
        </p:spPr>
        <p:txBody>
          <a:bodyPr wrap="square" rtlCol="0">
            <a:spAutoFit/>
          </a:bodyPr>
          <a:lstStyle/>
          <a:p>
            <a:r>
              <a:rPr lang="zh-CN" altLang="en-US" sz="1400" dirty="0">
                <a:solidFill>
                  <a:srgbClr val="304371"/>
                </a:solidFill>
                <a:latin typeface="+mj-ea"/>
                <a:ea typeface="+mj-ea"/>
                <a:cs typeface="Times New Roman" panose="02020603050405020304" pitchFamily="18" charset="0"/>
              </a:rPr>
              <a:t>输入：</a:t>
            </a:r>
            <a:r>
              <a:rPr lang="en-US" altLang="zh-CN" sz="1400" dirty="0">
                <a:solidFill>
                  <a:srgbClr val="304371"/>
                </a:solidFill>
                <a:latin typeface="+mj-ea"/>
                <a:ea typeface="+mj-ea"/>
                <a:cs typeface="Times New Roman" panose="02020603050405020304" pitchFamily="18" charset="0"/>
              </a:rPr>
              <a:t>Behavior-Aware Representations</a:t>
            </a:r>
            <a:endParaRPr lang="zh-CN" altLang="en-US" sz="1400" dirty="0">
              <a:solidFill>
                <a:srgbClr val="304371"/>
              </a:solidFill>
              <a:latin typeface="+mj-ea"/>
              <a:ea typeface="+mj-ea"/>
              <a:cs typeface="Times New Roman" panose="02020603050405020304" pitchFamily="18" charset="0"/>
            </a:endParaRPr>
          </a:p>
        </p:txBody>
      </p:sp>
      <p:pic>
        <p:nvPicPr>
          <p:cNvPr id="11" name="图片 10">
            <a:extLst>
              <a:ext uri="{FF2B5EF4-FFF2-40B4-BE49-F238E27FC236}">
                <a16:creationId xmlns:a16="http://schemas.microsoft.com/office/drawing/2014/main" id="{214FEC6E-2972-42E6-8645-373C6ED16C0C}"/>
              </a:ext>
            </a:extLst>
          </p:cNvPr>
          <p:cNvPicPr>
            <a:picLocks noChangeAspect="1"/>
          </p:cNvPicPr>
          <p:nvPr/>
        </p:nvPicPr>
        <p:blipFill rotWithShape="1">
          <a:blip r:embed="rId5"/>
          <a:srcRect t="12158"/>
          <a:stretch/>
        </p:blipFill>
        <p:spPr>
          <a:xfrm>
            <a:off x="4468981" y="1575083"/>
            <a:ext cx="2276279" cy="372851"/>
          </a:xfrm>
          <a:prstGeom prst="rect">
            <a:avLst/>
          </a:prstGeom>
        </p:spPr>
      </p:pic>
      <p:pic>
        <p:nvPicPr>
          <p:cNvPr id="13" name="图片 12">
            <a:extLst>
              <a:ext uri="{FF2B5EF4-FFF2-40B4-BE49-F238E27FC236}">
                <a16:creationId xmlns:a16="http://schemas.microsoft.com/office/drawing/2014/main" id="{2D39EC27-DF31-48D5-B87A-CDA7127BBF1A}"/>
              </a:ext>
            </a:extLst>
          </p:cNvPr>
          <p:cNvPicPr>
            <a:picLocks noChangeAspect="1"/>
          </p:cNvPicPr>
          <p:nvPr/>
        </p:nvPicPr>
        <p:blipFill>
          <a:blip r:embed="rId6"/>
          <a:stretch>
            <a:fillRect/>
          </a:stretch>
        </p:blipFill>
        <p:spPr>
          <a:xfrm>
            <a:off x="6997835" y="1596859"/>
            <a:ext cx="1816817" cy="329298"/>
          </a:xfrm>
          <a:prstGeom prst="rect">
            <a:avLst/>
          </a:prstGeom>
        </p:spPr>
      </p:pic>
      <p:pic>
        <p:nvPicPr>
          <p:cNvPr id="14" name="图片 13">
            <a:extLst>
              <a:ext uri="{FF2B5EF4-FFF2-40B4-BE49-F238E27FC236}">
                <a16:creationId xmlns:a16="http://schemas.microsoft.com/office/drawing/2014/main" id="{16DFA8BF-E5E9-4357-82FE-83C094D81E08}"/>
              </a:ext>
            </a:extLst>
          </p:cNvPr>
          <p:cNvPicPr>
            <a:picLocks noChangeAspect="1"/>
          </p:cNvPicPr>
          <p:nvPr/>
        </p:nvPicPr>
        <p:blipFill>
          <a:blip r:embed="rId7"/>
          <a:stretch>
            <a:fillRect/>
          </a:stretch>
        </p:blipFill>
        <p:spPr>
          <a:xfrm>
            <a:off x="4468981" y="2568021"/>
            <a:ext cx="4395839" cy="988413"/>
          </a:xfrm>
          <a:prstGeom prst="rect">
            <a:avLst/>
          </a:prstGeom>
        </p:spPr>
      </p:pic>
      <p:sp>
        <p:nvSpPr>
          <p:cNvPr id="15" name="文本框 14">
            <a:extLst>
              <a:ext uri="{FF2B5EF4-FFF2-40B4-BE49-F238E27FC236}">
                <a16:creationId xmlns:a16="http://schemas.microsoft.com/office/drawing/2014/main" id="{D6F959B2-F283-428D-AB6F-E8725FA2AC3A}"/>
              </a:ext>
            </a:extLst>
          </p:cNvPr>
          <p:cNvSpPr txBox="1"/>
          <p:nvPr/>
        </p:nvSpPr>
        <p:spPr>
          <a:xfrm>
            <a:off x="4468980" y="2122187"/>
            <a:ext cx="3539117" cy="307777"/>
          </a:xfrm>
          <a:prstGeom prst="rect">
            <a:avLst/>
          </a:prstGeom>
          <a:noFill/>
        </p:spPr>
        <p:txBody>
          <a:bodyPr wrap="square" rtlCol="0">
            <a:spAutoFit/>
          </a:bodyPr>
          <a:lstStyle/>
          <a:p>
            <a:r>
              <a:rPr lang="zh-CN" altLang="en-US" sz="1400" dirty="0">
                <a:solidFill>
                  <a:srgbClr val="304371"/>
                </a:solidFill>
                <a:latin typeface="+mj-ea"/>
                <a:ea typeface="+mj-ea"/>
                <a:cs typeface="Times New Roman" panose="02020603050405020304" pitchFamily="18" charset="0"/>
              </a:rPr>
              <a:t>输出：</a:t>
            </a:r>
            <a:r>
              <a:rPr lang="en-US" altLang="zh-CN" sz="1400" dirty="0">
                <a:solidFill>
                  <a:srgbClr val="304371"/>
                </a:solidFill>
                <a:latin typeface="+mj-ea"/>
                <a:ea typeface="+mj-ea"/>
                <a:cs typeface="Times New Roman" panose="02020603050405020304" pitchFamily="18" charset="0"/>
              </a:rPr>
              <a:t>Probability Graph</a:t>
            </a:r>
            <a:endParaRPr lang="zh-CN" altLang="en-US" sz="1400" dirty="0">
              <a:solidFill>
                <a:srgbClr val="30437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03970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3" y="64937"/>
            <a:ext cx="4253486"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Three-Stage Learning Paradigm</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02C04DE-5ADB-4923-9F4E-94004D93B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974E747-86E0-4C56-B7D8-EAF9D36907B8}"/>
                  </a:ext>
                </a:extLst>
              </p:cNvPr>
              <p:cNvSpPr txBox="1"/>
              <p:nvPr/>
            </p:nvSpPr>
            <p:spPr>
              <a:xfrm>
                <a:off x="4993232" y="3798284"/>
                <a:ext cx="3781601" cy="446276"/>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CN" sz="1400" i="1" smtClean="0">
                            <a:solidFill>
                              <a:schemeClr val="bg2">
                                <a:lumMod val="50000"/>
                              </a:schemeClr>
                            </a:solidFill>
                            <a:latin typeface="Cambria Math" panose="02040503050406030204" pitchFamily="18" charset="0"/>
                            <a:ea typeface="微软雅黑" panose="020B0503020204020204" pitchFamily="34" charset="-122"/>
                          </a:rPr>
                        </m:ctrlPr>
                      </m:sSubPr>
                      <m:e>
                        <m:r>
                          <a:rPr lang="en-US" altLang="zh-CN" sz="1400" b="1" i="1" smtClean="0">
                            <a:solidFill>
                              <a:schemeClr val="bg2">
                                <a:lumMod val="50000"/>
                              </a:schemeClr>
                            </a:solidFill>
                            <a:latin typeface="Cambria Math" panose="02040503050406030204" pitchFamily="18" charset="0"/>
                            <a:ea typeface="微软雅黑" panose="020B0503020204020204" pitchFamily="34" charset="-122"/>
                          </a:rPr>
                          <m:t>𝒉</m:t>
                        </m:r>
                      </m:e>
                      <m:sub>
                        <m:sSubSup>
                          <m:sSubSupPr>
                            <m:ctrlPr>
                              <a:rPr lang="en-US" altLang="zh-CN" sz="1400" i="1" smtClean="0">
                                <a:solidFill>
                                  <a:schemeClr val="bg2">
                                    <a:lumMod val="50000"/>
                                  </a:schemeClr>
                                </a:solidFill>
                                <a:latin typeface="Cambria Math" panose="02040503050406030204" pitchFamily="18" charset="0"/>
                                <a:ea typeface="微软雅黑" panose="020B0503020204020204" pitchFamily="34" charset="-122"/>
                              </a:rPr>
                            </m:ctrlPr>
                          </m:sSubSupPr>
                          <m:e>
                            <m:r>
                              <a:rPr lang="zh-CN" altLang="en-US" sz="1400" i="1" smtClean="0">
                                <a:solidFill>
                                  <a:schemeClr val="bg2">
                                    <a:lumMod val="50000"/>
                                  </a:schemeClr>
                                </a:solidFill>
                                <a:latin typeface="Cambria Math" panose="02040503050406030204" pitchFamily="18" charset="0"/>
                                <a:ea typeface="微软雅黑" panose="020B0503020204020204" pitchFamily="34" charset="-122"/>
                              </a:rPr>
                              <m:t>𝒢</m:t>
                            </m:r>
                          </m:e>
                          <m:sub>
                            <m:r>
                              <a:rPr lang="en-US" altLang="zh-CN" sz="1400" b="0" i="1" smtClean="0">
                                <a:solidFill>
                                  <a:schemeClr val="bg2">
                                    <a:lumMod val="50000"/>
                                  </a:schemeClr>
                                </a:solidFill>
                                <a:latin typeface="Cambria Math" panose="02040503050406030204" pitchFamily="18" charset="0"/>
                                <a:ea typeface="微软雅黑" panose="020B0503020204020204" pitchFamily="34" charset="-122"/>
                              </a:rPr>
                              <m:t>𝑢𝑖</m:t>
                            </m:r>
                          </m:sub>
                          <m:sup>
                            <m:r>
                              <a:rPr lang="en-US" altLang="zh-CN" sz="1400" b="0" i="1" smtClean="0">
                                <a:solidFill>
                                  <a:schemeClr val="bg2">
                                    <a:lumMod val="50000"/>
                                  </a:schemeClr>
                                </a:solidFill>
                                <a:latin typeface="Cambria Math" panose="02040503050406030204" pitchFamily="18" charset="0"/>
                                <a:ea typeface="微软雅黑" panose="020B0503020204020204" pitchFamily="34" charset="-122"/>
                              </a:rPr>
                              <m:t>𝑎</m:t>
                            </m:r>
                          </m:sup>
                        </m:sSubSup>
                      </m:sub>
                    </m:sSub>
                    <m:r>
                      <a:rPr lang="en-US" altLang="zh-CN" sz="1400" b="0" i="1" smtClean="0">
                        <a:solidFill>
                          <a:schemeClr val="bg2">
                            <a:lumMod val="50000"/>
                          </a:schemeClr>
                        </a:solidFill>
                        <a:latin typeface="Cambria Math" panose="02040503050406030204" pitchFamily="18" charset="0"/>
                        <a:ea typeface="微软雅黑" panose="020B0503020204020204" pitchFamily="34" charset="-122"/>
                      </a:rPr>
                      <m:t>=0</m:t>
                    </m:r>
                  </m:oMath>
                </a14:m>
                <a:r>
                  <a:rPr lang="en-US" altLang="zh-CN" sz="1400" dirty="0">
                    <a:solidFill>
                      <a:schemeClr val="bg2">
                        <a:lumMod val="50000"/>
                      </a:schemeClr>
                    </a:solidFill>
                    <a:latin typeface="微软雅黑" panose="020B0503020204020204" pitchFamily="34" charset="-122"/>
                    <a:ea typeface="微软雅黑" panose="020B0503020204020204" pitchFamily="34" charset="-122"/>
                  </a:rPr>
                  <a:t> if </a:t>
                </a:r>
                <a14:m>
                  <m:oMath xmlns:m="http://schemas.openxmlformats.org/officeDocument/2006/math">
                    <m:sSub>
                      <m:sSubPr>
                        <m:ctrlPr>
                          <a:rPr lang="en-US" altLang="zh-CN" sz="1400" i="1">
                            <a:solidFill>
                              <a:schemeClr val="bg2">
                                <a:lumMod val="50000"/>
                              </a:schemeClr>
                            </a:solidFill>
                            <a:latin typeface="Cambria Math" panose="02040503050406030204" pitchFamily="18" charset="0"/>
                            <a:ea typeface="微软雅黑" panose="020B0503020204020204" pitchFamily="34" charset="-122"/>
                          </a:rPr>
                        </m:ctrlPr>
                      </m:sSubPr>
                      <m:e>
                        <m:r>
                          <a:rPr lang="en-US" altLang="zh-CN" sz="1400" b="1" i="1">
                            <a:solidFill>
                              <a:schemeClr val="bg2">
                                <a:lumMod val="50000"/>
                              </a:schemeClr>
                            </a:solidFill>
                            <a:latin typeface="Cambria Math" panose="02040503050406030204" pitchFamily="18" charset="0"/>
                            <a:ea typeface="微软雅黑" panose="020B0503020204020204" pitchFamily="34" charset="-122"/>
                          </a:rPr>
                          <m:t>𝒉</m:t>
                        </m:r>
                      </m:e>
                      <m:sub>
                        <m:sSubSup>
                          <m:sSubSupPr>
                            <m:ctrlPr>
                              <a:rPr lang="en-US" altLang="zh-CN" sz="1400" i="1">
                                <a:solidFill>
                                  <a:schemeClr val="bg2">
                                    <a:lumMod val="50000"/>
                                  </a:schemeClr>
                                </a:solidFill>
                                <a:latin typeface="Cambria Math" panose="02040503050406030204" pitchFamily="18" charset="0"/>
                                <a:ea typeface="微软雅黑" panose="020B0503020204020204" pitchFamily="34" charset="-122"/>
                              </a:rPr>
                            </m:ctrlPr>
                          </m:sSubSupPr>
                          <m:e>
                            <m:r>
                              <a:rPr lang="zh-CN" altLang="en-US" sz="1400" i="1">
                                <a:solidFill>
                                  <a:schemeClr val="bg2">
                                    <a:lumMod val="50000"/>
                                  </a:schemeClr>
                                </a:solidFill>
                                <a:latin typeface="Cambria Math" panose="02040503050406030204" pitchFamily="18" charset="0"/>
                                <a:ea typeface="微软雅黑" panose="020B0503020204020204" pitchFamily="34" charset="-122"/>
                              </a:rPr>
                              <m:t>𝒢</m:t>
                            </m:r>
                          </m:e>
                          <m:sub>
                            <m:r>
                              <a:rPr lang="en-US" altLang="zh-CN" sz="1400" i="1">
                                <a:solidFill>
                                  <a:schemeClr val="bg2">
                                    <a:lumMod val="50000"/>
                                  </a:schemeClr>
                                </a:solidFill>
                                <a:latin typeface="Cambria Math" panose="02040503050406030204" pitchFamily="18" charset="0"/>
                                <a:ea typeface="微软雅黑" panose="020B0503020204020204" pitchFamily="34" charset="-122"/>
                              </a:rPr>
                              <m:t>𝑢𝑖</m:t>
                            </m:r>
                          </m:sub>
                          <m:sup>
                            <m:r>
                              <a:rPr lang="en-US" altLang="zh-CN" sz="1400" i="1">
                                <a:solidFill>
                                  <a:schemeClr val="bg2">
                                    <a:lumMod val="50000"/>
                                  </a:schemeClr>
                                </a:solidFill>
                                <a:latin typeface="Cambria Math" panose="02040503050406030204" pitchFamily="18" charset="0"/>
                                <a:ea typeface="微软雅黑" panose="020B0503020204020204" pitchFamily="34" charset="-122"/>
                              </a:rPr>
                              <m:t>𝑎</m:t>
                            </m:r>
                          </m:sup>
                        </m:sSubSup>
                      </m:sub>
                    </m:sSub>
                    <m:r>
                      <a:rPr lang="en-US" altLang="zh-CN" sz="1400" b="0" i="1" smtClean="0">
                        <a:solidFill>
                          <a:schemeClr val="bg2">
                            <a:lumMod val="50000"/>
                          </a:schemeClr>
                        </a:solidFill>
                        <a:latin typeface="Cambria Math" panose="02040503050406030204" pitchFamily="18" charset="0"/>
                        <a:ea typeface="微软雅黑" panose="020B0503020204020204" pitchFamily="34" charset="-122"/>
                      </a:rPr>
                      <m:t>&lt;0.5−</m:t>
                    </m:r>
                    <m:r>
                      <a:rPr lang="zh-CN" altLang="en-US" sz="1400" b="0" i="1" smtClean="0">
                        <a:solidFill>
                          <a:schemeClr val="bg2">
                            <a:lumMod val="50000"/>
                          </a:schemeClr>
                        </a:solidFill>
                        <a:latin typeface="Cambria Math" panose="02040503050406030204" pitchFamily="18" charset="0"/>
                        <a:ea typeface="微软雅黑" panose="020B0503020204020204" pitchFamily="34" charset="-122"/>
                      </a:rPr>
                      <m:t>𝛿</m:t>
                    </m:r>
                  </m:oMath>
                </a14:m>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otherwise</a:t>
                </a:r>
                <a:r>
                  <a:rPr lang="en-US" altLang="zh-CN" sz="1400" dirty="0">
                    <a:solidFill>
                      <a:schemeClr val="bg2">
                        <a:lumMod val="50000"/>
                      </a:schemeClr>
                    </a:solidFill>
                    <a:ea typeface="微软雅黑" panose="020B0503020204020204" pitchFamily="34" charset="-122"/>
                  </a:rPr>
                  <a:t> </a:t>
                </a:r>
                <a14:m>
                  <m:oMath xmlns:m="http://schemas.openxmlformats.org/officeDocument/2006/math">
                    <m:sSub>
                      <m:sSubPr>
                        <m:ctrlPr>
                          <a:rPr lang="en-US" altLang="zh-CN" sz="1400" i="1">
                            <a:solidFill>
                              <a:schemeClr val="bg2">
                                <a:lumMod val="50000"/>
                              </a:schemeClr>
                            </a:solidFill>
                            <a:latin typeface="Cambria Math" panose="02040503050406030204" pitchFamily="18" charset="0"/>
                            <a:ea typeface="微软雅黑" panose="020B0503020204020204" pitchFamily="34" charset="-122"/>
                          </a:rPr>
                        </m:ctrlPr>
                      </m:sSubPr>
                      <m:e>
                        <m:r>
                          <a:rPr lang="en-US" altLang="zh-CN" sz="1400" b="1" i="1">
                            <a:solidFill>
                              <a:schemeClr val="bg2">
                                <a:lumMod val="50000"/>
                              </a:schemeClr>
                            </a:solidFill>
                            <a:latin typeface="Cambria Math" panose="02040503050406030204" pitchFamily="18" charset="0"/>
                            <a:ea typeface="微软雅黑" panose="020B0503020204020204" pitchFamily="34" charset="-122"/>
                          </a:rPr>
                          <m:t>𝒉</m:t>
                        </m:r>
                      </m:e>
                      <m:sub>
                        <m:sSubSup>
                          <m:sSubSupPr>
                            <m:ctrlPr>
                              <a:rPr lang="en-US" altLang="zh-CN" sz="1400" i="1">
                                <a:solidFill>
                                  <a:schemeClr val="bg2">
                                    <a:lumMod val="50000"/>
                                  </a:schemeClr>
                                </a:solidFill>
                                <a:latin typeface="Cambria Math" panose="02040503050406030204" pitchFamily="18" charset="0"/>
                                <a:ea typeface="微软雅黑" panose="020B0503020204020204" pitchFamily="34" charset="-122"/>
                              </a:rPr>
                            </m:ctrlPr>
                          </m:sSubSupPr>
                          <m:e>
                            <m:r>
                              <a:rPr lang="zh-CN" altLang="en-US" sz="1400" i="1">
                                <a:solidFill>
                                  <a:schemeClr val="bg2">
                                    <a:lumMod val="50000"/>
                                  </a:schemeClr>
                                </a:solidFill>
                                <a:latin typeface="Cambria Math" panose="02040503050406030204" pitchFamily="18" charset="0"/>
                                <a:ea typeface="微软雅黑" panose="020B0503020204020204" pitchFamily="34" charset="-122"/>
                              </a:rPr>
                              <m:t>𝒢</m:t>
                            </m:r>
                          </m:e>
                          <m:sub>
                            <m:r>
                              <a:rPr lang="en-US" altLang="zh-CN" sz="1400" i="1">
                                <a:solidFill>
                                  <a:schemeClr val="bg2">
                                    <a:lumMod val="50000"/>
                                  </a:schemeClr>
                                </a:solidFill>
                                <a:latin typeface="Cambria Math" panose="02040503050406030204" pitchFamily="18" charset="0"/>
                                <a:ea typeface="微软雅黑" panose="020B0503020204020204" pitchFamily="34" charset="-122"/>
                              </a:rPr>
                              <m:t>𝑢𝑖</m:t>
                            </m:r>
                          </m:sub>
                          <m:sup>
                            <m:r>
                              <a:rPr lang="en-US" altLang="zh-CN" sz="1400" i="1">
                                <a:solidFill>
                                  <a:schemeClr val="bg2">
                                    <a:lumMod val="50000"/>
                                  </a:schemeClr>
                                </a:solidFill>
                                <a:latin typeface="Cambria Math" panose="02040503050406030204" pitchFamily="18" charset="0"/>
                                <a:ea typeface="微软雅黑" panose="020B0503020204020204" pitchFamily="34" charset="-122"/>
                              </a:rPr>
                              <m:t>𝑎</m:t>
                            </m:r>
                          </m:sup>
                        </m:sSubSup>
                      </m:sub>
                    </m:sSub>
                  </m:oMath>
                </a14:m>
                <a:r>
                  <a:rPr lang="en-US" altLang="zh-CN" sz="1400" dirty="0">
                    <a:solidFill>
                      <a:schemeClr val="bg2">
                        <a:lumMod val="50000"/>
                      </a:schemeClr>
                    </a:solidFill>
                    <a:latin typeface="微软雅黑" panose="020B0503020204020204" pitchFamily="34" charset="-122"/>
                    <a:ea typeface="微软雅黑" panose="020B0503020204020204" pitchFamily="34" charset="-122"/>
                  </a:rPr>
                  <a:t>=1</a:t>
                </a: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8974E747-86E0-4C56-B7D8-EAF9D36907B8}"/>
                  </a:ext>
                </a:extLst>
              </p:cNvPr>
              <p:cNvSpPr txBox="1">
                <a:spLocks noRot="1" noChangeAspect="1" noMove="1" noResize="1" noEditPoints="1" noAdjustHandles="1" noChangeArrowheads="1" noChangeShapeType="1" noTextEdit="1"/>
              </p:cNvSpPr>
              <p:nvPr/>
            </p:nvSpPr>
            <p:spPr>
              <a:xfrm>
                <a:off x="4993232" y="3798284"/>
                <a:ext cx="3781601" cy="446276"/>
              </a:xfrm>
              <a:prstGeom prst="rect">
                <a:avLst/>
              </a:prstGeom>
              <a:blipFill>
                <a:blip r:embed="rId4"/>
                <a:stretch>
                  <a:fillRect b="-5479"/>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E5633B1B-5048-403C-AAE5-2ACDB745463E}"/>
              </a:ext>
            </a:extLst>
          </p:cNvPr>
          <p:cNvSpPr txBox="1"/>
          <p:nvPr/>
        </p:nvSpPr>
        <p:spPr>
          <a:xfrm>
            <a:off x="5619653" y="860468"/>
            <a:ext cx="3155180" cy="261610"/>
          </a:xfrm>
          <a:prstGeom prst="rect">
            <a:avLst/>
          </a:prstGeom>
          <a:noFill/>
        </p:spPr>
        <p:txBody>
          <a:bodyPr wrap="square" rtlCol="0">
            <a:spAutoFit/>
          </a:bodyPr>
          <a:lstStyle/>
          <a:p>
            <a:r>
              <a:rPr lang="zh-CN" altLang="en-US" sz="1100" dirty="0">
                <a:solidFill>
                  <a:srgbClr val="304371"/>
                </a:solidFill>
                <a:latin typeface="+mj-ea"/>
                <a:ea typeface="+mj-ea"/>
                <a:cs typeface="Times New Roman" panose="02020603050405020304" pitchFamily="18" charset="0"/>
              </a:rPr>
              <a:t>输入：</a:t>
            </a:r>
            <a:r>
              <a:rPr lang="en-US" altLang="zh-CN" sz="1100" dirty="0">
                <a:solidFill>
                  <a:srgbClr val="304371"/>
                </a:solidFill>
                <a:latin typeface="+mj-ea"/>
                <a:ea typeface="+mj-ea"/>
                <a:cs typeface="Times New Roman" panose="02020603050405020304" pitchFamily="18" charset="0"/>
              </a:rPr>
              <a:t>3</a:t>
            </a:r>
            <a:r>
              <a:rPr lang="zh-CN" altLang="en-US" sz="1100" dirty="0">
                <a:solidFill>
                  <a:srgbClr val="304371"/>
                </a:solidFill>
                <a:latin typeface="+mj-ea"/>
                <a:ea typeface="+mj-ea"/>
                <a:cs typeface="Times New Roman" panose="02020603050405020304" pitchFamily="18" charset="0"/>
              </a:rPr>
              <a:t>个关系图</a:t>
            </a:r>
          </a:p>
        </p:txBody>
      </p:sp>
      <p:pic>
        <p:nvPicPr>
          <p:cNvPr id="3" name="图片 2">
            <a:extLst>
              <a:ext uri="{FF2B5EF4-FFF2-40B4-BE49-F238E27FC236}">
                <a16:creationId xmlns:a16="http://schemas.microsoft.com/office/drawing/2014/main" id="{7B15C299-B999-43BB-99D5-821B9C53143D}"/>
              </a:ext>
            </a:extLst>
          </p:cNvPr>
          <p:cNvPicPr>
            <a:picLocks noChangeAspect="1"/>
          </p:cNvPicPr>
          <p:nvPr/>
        </p:nvPicPr>
        <p:blipFill>
          <a:blip r:embed="rId5"/>
          <a:stretch>
            <a:fillRect/>
          </a:stretch>
        </p:blipFill>
        <p:spPr>
          <a:xfrm>
            <a:off x="2692" y="565221"/>
            <a:ext cx="5303320" cy="2668795"/>
          </a:xfrm>
          <a:prstGeom prst="rect">
            <a:avLst/>
          </a:prstGeom>
        </p:spPr>
      </p:pic>
      <p:sp>
        <p:nvSpPr>
          <p:cNvPr id="18" name="文本框 17">
            <a:extLst>
              <a:ext uri="{FF2B5EF4-FFF2-40B4-BE49-F238E27FC236}">
                <a16:creationId xmlns:a16="http://schemas.microsoft.com/office/drawing/2014/main" id="{81010F6F-B90D-4BA3-AA8E-7F5F0E4C7B82}"/>
              </a:ext>
            </a:extLst>
          </p:cNvPr>
          <p:cNvSpPr txBox="1"/>
          <p:nvPr/>
        </p:nvSpPr>
        <p:spPr>
          <a:xfrm>
            <a:off x="5411428" y="483057"/>
            <a:ext cx="1988971" cy="37741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1400" b="1" dirty="0">
                <a:solidFill>
                  <a:srgbClr val="304371"/>
                </a:solidFill>
                <a:latin typeface="微软雅黑" panose="020B0503020204020204" pitchFamily="34" charset="-122"/>
                <a:ea typeface="微软雅黑" panose="020B0503020204020204" pitchFamily="34" charset="-122"/>
              </a:rPr>
              <a:t>The First Stage</a:t>
            </a:r>
            <a:endParaRPr lang="zh-CN" altLang="en-US" sz="1400" b="1" dirty="0">
              <a:solidFill>
                <a:srgbClr val="30437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13B5D70-9E93-4D8F-A74A-35A2A6FD05A6}"/>
                  </a:ext>
                </a:extLst>
              </p:cNvPr>
              <p:cNvSpPr txBox="1"/>
              <p:nvPr/>
            </p:nvSpPr>
            <p:spPr>
              <a:xfrm>
                <a:off x="5619653" y="1122078"/>
                <a:ext cx="3155180" cy="847604"/>
              </a:xfrm>
              <a:prstGeom prst="rect">
                <a:avLst/>
              </a:prstGeom>
              <a:noFill/>
            </p:spPr>
            <p:txBody>
              <a:bodyPr wrap="square" rtlCol="0">
                <a:spAutoFit/>
              </a:bodyPr>
              <a:lstStyle/>
              <a:p>
                <a:r>
                  <a:rPr lang="zh-CN" altLang="en-US" sz="1200" dirty="0">
                    <a:solidFill>
                      <a:srgbClr val="304371"/>
                    </a:solidFill>
                    <a:latin typeface="+mj-ea"/>
                    <a:ea typeface="+mj-ea"/>
                    <a:cs typeface="Times New Roman" panose="02020603050405020304" pitchFamily="18" charset="0"/>
                  </a:rPr>
                  <a:t>通过模式增强图编码器，编码多视图模式，学习生成行为感知表示和多行为表示，去指导去噪模块去重构参数化图</a:t>
                </a:r>
                <a14:m>
                  <m:oMath xmlns:m="http://schemas.openxmlformats.org/officeDocument/2006/math">
                    <m:sSub>
                      <m:sSubPr>
                        <m:ctrlPr>
                          <a:rPr lang="en-US" altLang="zh-CN" sz="1200" i="1" smtClean="0">
                            <a:solidFill>
                              <a:srgbClr val="304371"/>
                            </a:solidFill>
                            <a:latin typeface="Cambria Math" panose="02040503050406030204" pitchFamily="18" charset="0"/>
                            <a:ea typeface="+mj-ea"/>
                            <a:cs typeface="Times New Roman" panose="02020603050405020304" pitchFamily="18" charset="0"/>
                          </a:rPr>
                        </m:ctrlPr>
                      </m:sSubPr>
                      <m:e>
                        <m:r>
                          <a:rPr lang="en-US" altLang="zh-CN" sz="1200" b="0" i="1" smtClean="0">
                            <a:solidFill>
                              <a:srgbClr val="304371"/>
                            </a:solidFill>
                            <a:latin typeface="Cambria Math" panose="02040503050406030204" pitchFamily="18" charset="0"/>
                            <a:ea typeface="+mj-ea"/>
                            <a:cs typeface="Times New Roman" panose="02020603050405020304" pitchFamily="18" charset="0"/>
                          </a:rPr>
                          <m:t>h</m:t>
                        </m:r>
                      </m:e>
                      <m:sub>
                        <m:r>
                          <a:rPr lang="zh-CN" altLang="en-US" sz="1200" i="1" smtClean="0">
                            <a:solidFill>
                              <a:srgbClr val="304371"/>
                            </a:solidFill>
                            <a:latin typeface="Cambria Math" panose="02040503050406030204" pitchFamily="18" charset="0"/>
                            <a:ea typeface="+mj-ea"/>
                            <a:cs typeface="Times New Roman" panose="02020603050405020304" pitchFamily="18" charset="0"/>
                          </a:rPr>
                          <m:t>𝒢</m:t>
                        </m:r>
                        <m:r>
                          <a:rPr lang="en-US" altLang="zh-CN" sz="1200" b="0" i="1" smtClean="0">
                            <a:solidFill>
                              <a:srgbClr val="304371"/>
                            </a:solidFill>
                            <a:latin typeface="Cambria Math" panose="02040503050406030204" pitchFamily="18" charset="0"/>
                            <a:ea typeface="+mj-ea"/>
                            <a:cs typeface="Times New Roman" panose="02020603050405020304" pitchFamily="18" charset="0"/>
                          </a:rPr>
                          <m:t>∗</m:t>
                        </m:r>
                      </m:sub>
                    </m:sSub>
                  </m:oMath>
                </a14:m>
                <a:r>
                  <a:rPr lang="zh-CN" altLang="en-US" sz="1200" dirty="0">
                    <a:solidFill>
                      <a:srgbClr val="304371"/>
                    </a:solidFill>
                    <a:latin typeface="+mj-ea"/>
                    <a:ea typeface="+mj-ea"/>
                    <a:cs typeface="Times New Roman" panose="02020603050405020304" pitchFamily="18" charset="0"/>
                  </a:rPr>
                  <a:t>，得到重构损失</a:t>
                </a:r>
              </a:p>
            </p:txBody>
          </p:sp>
        </mc:Choice>
        <mc:Fallback xmlns="">
          <p:sp>
            <p:nvSpPr>
              <p:cNvPr id="20" name="文本框 19">
                <a:extLst>
                  <a:ext uri="{FF2B5EF4-FFF2-40B4-BE49-F238E27FC236}">
                    <a16:creationId xmlns:a16="http://schemas.microsoft.com/office/drawing/2014/main" id="{913B5D70-9E93-4D8F-A74A-35A2A6FD05A6}"/>
                  </a:ext>
                </a:extLst>
              </p:cNvPr>
              <p:cNvSpPr txBox="1">
                <a:spLocks noRot="1" noChangeAspect="1" noMove="1" noResize="1" noEditPoints="1" noAdjustHandles="1" noChangeArrowheads="1" noChangeShapeType="1" noTextEdit="1"/>
              </p:cNvSpPr>
              <p:nvPr/>
            </p:nvSpPr>
            <p:spPr>
              <a:xfrm>
                <a:off x="5619653" y="1122078"/>
                <a:ext cx="3155180" cy="847604"/>
              </a:xfrm>
              <a:prstGeom prst="rect">
                <a:avLst/>
              </a:prstGeom>
              <a:blipFill>
                <a:blip r:embed="rId6"/>
                <a:stretch>
                  <a:fillRect l="-193" b="-5036"/>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C96CC3ED-89F4-4ED2-8E77-89C8854607D9}"/>
              </a:ext>
            </a:extLst>
          </p:cNvPr>
          <p:cNvPicPr>
            <a:picLocks noChangeAspect="1"/>
          </p:cNvPicPr>
          <p:nvPr/>
        </p:nvPicPr>
        <p:blipFill>
          <a:blip r:embed="rId7"/>
          <a:stretch>
            <a:fillRect/>
          </a:stretch>
        </p:blipFill>
        <p:spPr>
          <a:xfrm>
            <a:off x="138336" y="4067395"/>
            <a:ext cx="4395839" cy="988413"/>
          </a:xfrm>
          <a:prstGeom prst="rect">
            <a:avLst/>
          </a:prstGeom>
        </p:spPr>
      </p:pic>
      <p:sp>
        <p:nvSpPr>
          <p:cNvPr id="23" name="文本框 22">
            <a:extLst>
              <a:ext uri="{FF2B5EF4-FFF2-40B4-BE49-F238E27FC236}">
                <a16:creationId xmlns:a16="http://schemas.microsoft.com/office/drawing/2014/main" id="{4EC2C1F4-B9A5-4051-B689-51E18A667CAB}"/>
              </a:ext>
            </a:extLst>
          </p:cNvPr>
          <p:cNvSpPr txBox="1"/>
          <p:nvPr/>
        </p:nvSpPr>
        <p:spPr>
          <a:xfrm>
            <a:off x="4991290" y="3348526"/>
            <a:ext cx="4152710" cy="461665"/>
          </a:xfrm>
          <a:prstGeom prst="rect">
            <a:avLst/>
          </a:prstGeom>
          <a:noFill/>
        </p:spPr>
        <p:txBody>
          <a:bodyPr wrap="square" rtlCol="0">
            <a:spAutoFit/>
          </a:bodyPr>
          <a:lstStyle/>
          <a:p>
            <a:r>
              <a:rPr lang="zh-CN" altLang="en-US" sz="1200" dirty="0">
                <a:solidFill>
                  <a:srgbClr val="304371"/>
                </a:solidFill>
                <a:latin typeface="+mj-ea"/>
                <a:ea typeface="+mj-ea"/>
                <a:cs typeface="Times New Roman" panose="02020603050405020304" pitchFamily="18" charset="0"/>
              </a:rPr>
              <a:t>取样</a:t>
            </a:r>
            <a:r>
              <a:rPr lang="en-US" altLang="zh-CN" sz="1200" dirty="0">
                <a:solidFill>
                  <a:srgbClr val="304371"/>
                </a:solidFill>
                <a:latin typeface="+mj-ea"/>
                <a:ea typeface="+mj-ea"/>
                <a:cs typeface="Times New Roman" panose="02020603050405020304" pitchFamily="18" charset="0"/>
              </a:rPr>
              <a:t>mini-batch</a:t>
            </a:r>
            <a:r>
              <a:rPr lang="zh-CN" altLang="en-US" sz="1200" dirty="0">
                <a:solidFill>
                  <a:srgbClr val="304371"/>
                </a:solidFill>
                <a:latin typeface="+mj-ea"/>
                <a:ea typeface="+mj-ea"/>
                <a:cs typeface="Times New Roman" panose="02020603050405020304" pitchFamily="18" charset="0"/>
              </a:rPr>
              <a:t>去优化损失，赋予模块处理大规模图的能力，不使用迭代而是优化参数去生成可能性图</a:t>
            </a:r>
          </a:p>
        </p:txBody>
      </p:sp>
      <p:pic>
        <p:nvPicPr>
          <p:cNvPr id="25" name="图片 24">
            <a:extLst>
              <a:ext uri="{FF2B5EF4-FFF2-40B4-BE49-F238E27FC236}">
                <a16:creationId xmlns:a16="http://schemas.microsoft.com/office/drawing/2014/main" id="{B9220939-002A-40CB-82DD-B2DFF9B2AC67}"/>
              </a:ext>
            </a:extLst>
          </p:cNvPr>
          <p:cNvPicPr>
            <a:picLocks noChangeAspect="1"/>
          </p:cNvPicPr>
          <p:nvPr/>
        </p:nvPicPr>
        <p:blipFill rotWithShape="1">
          <a:blip r:embed="rId8"/>
          <a:srcRect t="12158"/>
          <a:stretch/>
        </p:blipFill>
        <p:spPr>
          <a:xfrm>
            <a:off x="209513" y="3460270"/>
            <a:ext cx="1889247" cy="309455"/>
          </a:xfrm>
          <a:prstGeom prst="rect">
            <a:avLst/>
          </a:prstGeom>
        </p:spPr>
      </p:pic>
      <p:pic>
        <p:nvPicPr>
          <p:cNvPr id="26" name="图片 25">
            <a:extLst>
              <a:ext uri="{FF2B5EF4-FFF2-40B4-BE49-F238E27FC236}">
                <a16:creationId xmlns:a16="http://schemas.microsoft.com/office/drawing/2014/main" id="{FE7C9F03-E546-49CC-9FA9-1619D83A0F52}"/>
              </a:ext>
            </a:extLst>
          </p:cNvPr>
          <p:cNvPicPr>
            <a:picLocks noChangeAspect="1"/>
          </p:cNvPicPr>
          <p:nvPr/>
        </p:nvPicPr>
        <p:blipFill>
          <a:blip r:embed="rId9"/>
          <a:stretch>
            <a:fillRect/>
          </a:stretch>
        </p:blipFill>
        <p:spPr>
          <a:xfrm>
            <a:off x="2642993" y="3481854"/>
            <a:ext cx="1548480" cy="280662"/>
          </a:xfrm>
          <a:prstGeom prst="rect">
            <a:avLst/>
          </a:prstGeom>
        </p:spPr>
      </p:pic>
      <p:pic>
        <p:nvPicPr>
          <p:cNvPr id="8" name="图片 7">
            <a:extLst>
              <a:ext uri="{FF2B5EF4-FFF2-40B4-BE49-F238E27FC236}">
                <a16:creationId xmlns:a16="http://schemas.microsoft.com/office/drawing/2014/main" id="{CFBDDE9A-76C5-4F4E-A33A-C0AF81165C7F}"/>
              </a:ext>
            </a:extLst>
          </p:cNvPr>
          <p:cNvPicPr>
            <a:picLocks noChangeAspect="1"/>
          </p:cNvPicPr>
          <p:nvPr/>
        </p:nvPicPr>
        <p:blipFill>
          <a:blip r:embed="rId10"/>
          <a:stretch>
            <a:fillRect/>
          </a:stretch>
        </p:blipFill>
        <p:spPr>
          <a:xfrm>
            <a:off x="7738291" y="4319301"/>
            <a:ext cx="584230" cy="190510"/>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E875AE3-11EF-4E9E-8CC9-7679F05245EF}"/>
                  </a:ext>
                </a:extLst>
              </p:cNvPr>
              <p:cNvSpPr txBox="1"/>
              <p:nvPr/>
            </p:nvSpPr>
            <p:spPr>
              <a:xfrm>
                <a:off x="5035423" y="4276989"/>
                <a:ext cx="3364562" cy="276999"/>
              </a:xfrm>
              <a:prstGeom prst="rect">
                <a:avLst/>
              </a:prstGeom>
              <a:noFill/>
            </p:spPr>
            <p:txBody>
              <a:bodyPr wrap="square" rtlCol="0">
                <a:spAutoFit/>
              </a:bodyPr>
              <a:lstStyle/>
              <a:p>
                <a14:m>
                  <m:oMath xmlns:m="http://schemas.openxmlformats.org/officeDocument/2006/math">
                    <m:r>
                      <a:rPr lang="zh-CN" altLang="en-US" sz="1200" i="1">
                        <a:solidFill>
                          <a:schemeClr val="bg2">
                            <a:lumMod val="50000"/>
                          </a:schemeClr>
                        </a:solidFill>
                        <a:latin typeface="Cambria Math" panose="02040503050406030204" pitchFamily="18" charset="0"/>
                        <a:ea typeface="微软雅黑" panose="020B0503020204020204" pitchFamily="34" charset="-122"/>
                      </a:rPr>
                      <m:t>𝛿</m:t>
                    </m:r>
                  </m:oMath>
                </a14:m>
                <a:r>
                  <a:rPr lang="zh-CN" altLang="en-US" sz="1200" dirty="0">
                    <a:solidFill>
                      <a:srgbClr val="304371"/>
                    </a:solidFill>
                    <a:latin typeface="+mj-ea"/>
                    <a:ea typeface="+mj-ea"/>
                    <a:cs typeface="Times New Roman" panose="02020603050405020304" pitchFamily="18" charset="0"/>
                  </a:rPr>
                  <a:t>是控制去噪鉴别器可靠性的干扰器</a:t>
                </a:r>
              </a:p>
            </p:txBody>
          </p:sp>
        </mc:Choice>
        <mc:Fallback xmlns="">
          <p:sp>
            <p:nvSpPr>
              <p:cNvPr id="27" name="文本框 26">
                <a:extLst>
                  <a:ext uri="{FF2B5EF4-FFF2-40B4-BE49-F238E27FC236}">
                    <a16:creationId xmlns:a16="http://schemas.microsoft.com/office/drawing/2014/main" id="{FE875AE3-11EF-4E9E-8CC9-7679F05245EF}"/>
                  </a:ext>
                </a:extLst>
              </p:cNvPr>
              <p:cNvSpPr txBox="1">
                <a:spLocks noRot="1" noChangeAspect="1" noMove="1" noResize="1" noEditPoints="1" noAdjustHandles="1" noChangeArrowheads="1" noChangeShapeType="1" noTextEdit="1"/>
              </p:cNvSpPr>
              <p:nvPr/>
            </p:nvSpPr>
            <p:spPr>
              <a:xfrm>
                <a:off x="5035423" y="4276989"/>
                <a:ext cx="3364562" cy="276999"/>
              </a:xfrm>
              <a:prstGeom prst="rect">
                <a:avLst/>
              </a:prstGeom>
              <a:blipFill>
                <a:blip r:embed="rId11"/>
                <a:stretch>
                  <a:fillRect t="-2222" b="-17778"/>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4BFC72C-7B23-4537-B5CE-A8A2B52BC772}"/>
              </a:ext>
            </a:extLst>
          </p:cNvPr>
          <p:cNvPicPr>
            <a:picLocks noChangeAspect="1"/>
          </p:cNvPicPr>
          <p:nvPr/>
        </p:nvPicPr>
        <p:blipFill>
          <a:blip r:embed="rId12"/>
          <a:stretch>
            <a:fillRect/>
          </a:stretch>
        </p:blipFill>
        <p:spPr>
          <a:xfrm>
            <a:off x="8406514" y="4319301"/>
            <a:ext cx="736638" cy="196860"/>
          </a:xfrm>
          <a:prstGeom prst="rect">
            <a:avLst/>
          </a:prstGeom>
        </p:spPr>
      </p:pic>
      <p:pic>
        <p:nvPicPr>
          <p:cNvPr id="16" name="图片 15">
            <a:extLst>
              <a:ext uri="{FF2B5EF4-FFF2-40B4-BE49-F238E27FC236}">
                <a16:creationId xmlns:a16="http://schemas.microsoft.com/office/drawing/2014/main" id="{6C45C2E9-F7B0-49C0-A979-8A26A0F0E943}"/>
              </a:ext>
            </a:extLst>
          </p:cNvPr>
          <p:cNvPicPr>
            <a:picLocks noChangeAspect="1"/>
          </p:cNvPicPr>
          <p:nvPr/>
        </p:nvPicPr>
        <p:blipFill>
          <a:blip r:embed="rId13"/>
          <a:stretch>
            <a:fillRect/>
          </a:stretch>
        </p:blipFill>
        <p:spPr>
          <a:xfrm>
            <a:off x="5103577" y="4685900"/>
            <a:ext cx="2007161" cy="282649"/>
          </a:xfrm>
          <a:prstGeom prst="rect">
            <a:avLst/>
          </a:prstGeom>
        </p:spPr>
      </p:pic>
      <p:pic>
        <p:nvPicPr>
          <p:cNvPr id="28" name="图片 27">
            <a:extLst>
              <a:ext uri="{FF2B5EF4-FFF2-40B4-BE49-F238E27FC236}">
                <a16:creationId xmlns:a16="http://schemas.microsoft.com/office/drawing/2014/main" id="{C8BE0535-D1B4-403D-BEF0-471B366BC549}"/>
              </a:ext>
            </a:extLst>
          </p:cNvPr>
          <p:cNvPicPr>
            <a:picLocks noChangeAspect="1"/>
          </p:cNvPicPr>
          <p:nvPr/>
        </p:nvPicPr>
        <p:blipFill rotWithShape="1">
          <a:blip r:embed="rId14"/>
          <a:srcRect t="6777"/>
          <a:stretch/>
        </p:blipFill>
        <p:spPr>
          <a:xfrm>
            <a:off x="5411428" y="2107458"/>
            <a:ext cx="3675777" cy="716738"/>
          </a:xfrm>
          <a:prstGeom prst="rect">
            <a:avLst/>
          </a:prstGeom>
        </p:spPr>
      </p:pic>
    </p:spTree>
    <p:extLst>
      <p:ext uri="{BB962C8B-B14F-4D97-AF65-F5344CB8AC3E}">
        <p14:creationId xmlns:p14="http://schemas.microsoft.com/office/powerpoint/2010/main" val="370950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3" y="64937"/>
            <a:ext cx="4253486"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Three-Stage Learning Paradigm</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E02C04DE-5ADB-4923-9F4E-94004D93B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521" y="9066"/>
            <a:ext cx="715617" cy="536146"/>
          </a:xfrm>
          <a:prstGeom prst="rect">
            <a:avLst/>
          </a:prstGeom>
        </p:spPr>
      </p:pic>
      <p:sp>
        <p:nvSpPr>
          <p:cNvPr id="18" name="文本框 17">
            <a:extLst>
              <a:ext uri="{FF2B5EF4-FFF2-40B4-BE49-F238E27FC236}">
                <a16:creationId xmlns:a16="http://schemas.microsoft.com/office/drawing/2014/main" id="{81010F6F-B90D-4BA3-AA8E-7F5F0E4C7B82}"/>
              </a:ext>
            </a:extLst>
          </p:cNvPr>
          <p:cNvSpPr txBox="1"/>
          <p:nvPr/>
        </p:nvSpPr>
        <p:spPr>
          <a:xfrm>
            <a:off x="5411428" y="636407"/>
            <a:ext cx="2539876" cy="377411"/>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1400" b="1" dirty="0">
                <a:solidFill>
                  <a:srgbClr val="304371"/>
                </a:solidFill>
                <a:latin typeface="微软雅黑" panose="020B0503020204020204" pitchFamily="34" charset="-122"/>
                <a:ea typeface="微软雅黑" panose="020B0503020204020204" pitchFamily="34" charset="-122"/>
              </a:rPr>
              <a:t>The Second Stage</a:t>
            </a:r>
            <a:endParaRPr lang="zh-CN" altLang="en-US" sz="1400" b="1" dirty="0">
              <a:solidFill>
                <a:srgbClr val="30437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13B5D70-9E93-4D8F-A74A-35A2A6FD05A6}"/>
              </a:ext>
            </a:extLst>
          </p:cNvPr>
          <p:cNvSpPr txBox="1"/>
          <p:nvPr/>
        </p:nvSpPr>
        <p:spPr>
          <a:xfrm>
            <a:off x="5411428" y="1174892"/>
            <a:ext cx="3499712" cy="1169551"/>
          </a:xfrm>
          <a:prstGeom prst="rect">
            <a:avLst/>
          </a:prstGeom>
          <a:noFill/>
        </p:spPr>
        <p:txBody>
          <a:bodyPr wrap="square" rtlCol="0">
            <a:spAutoFit/>
          </a:bodyPr>
          <a:lstStyle/>
          <a:p>
            <a:r>
              <a:rPr lang="zh-CN" altLang="en-US" sz="1400" dirty="0">
                <a:solidFill>
                  <a:srgbClr val="304371"/>
                </a:solidFill>
                <a:latin typeface="+mj-ea"/>
                <a:ea typeface="+mj-ea"/>
                <a:cs typeface="Times New Roman" panose="02020603050405020304" pitchFamily="18" charset="0"/>
              </a:rPr>
              <a:t>去噪模块只能捕获可靠噪声而不是所有噪声，有一些固有噪声依然存在（即嵌入层的</a:t>
            </a:r>
            <a:r>
              <a:rPr lang="en-US" altLang="zh-CN" sz="1400" dirty="0">
                <a:solidFill>
                  <a:srgbClr val="304371"/>
                </a:solidFill>
                <a:latin typeface="+mj-ea"/>
                <a:ea typeface="+mj-ea"/>
                <a:cs typeface="Times New Roman" panose="02020603050405020304" pitchFamily="18" charset="0"/>
              </a:rPr>
              <a:t>W</a:t>
            </a:r>
            <a:r>
              <a:rPr lang="zh-CN" altLang="en-US" sz="1400" dirty="0">
                <a:solidFill>
                  <a:srgbClr val="304371"/>
                </a:solidFill>
                <a:latin typeface="+mj-ea"/>
                <a:ea typeface="+mj-ea"/>
                <a:cs typeface="Times New Roman" panose="02020603050405020304" pitchFamily="18" charset="0"/>
              </a:rPr>
              <a:t>）</a:t>
            </a:r>
            <a:endParaRPr lang="en-US" altLang="zh-CN" sz="1400" dirty="0">
              <a:solidFill>
                <a:srgbClr val="304371"/>
              </a:solidFill>
              <a:latin typeface="+mj-ea"/>
              <a:ea typeface="+mj-ea"/>
              <a:cs typeface="Times New Roman" panose="02020603050405020304" pitchFamily="18" charset="0"/>
            </a:endParaRPr>
          </a:p>
          <a:p>
            <a:r>
              <a:rPr lang="zh-CN" altLang="en-US" sz="1400" dirty="0">
                <a:solidFill>
                  <a:srgbClr val="304371"/>
                </a:solidFill>
                <a:latin typeface="+mj-ea"/>
                <a:ea typeface="+mj-ea"/>
                <a:cs typeface="Times New Roman" panose="02020603050405020304" pitchFamily="18" charset="0"/>
              </a:rPr>
              <a:t>但又没有必要重新训练所有参数，只需微调一部分参数即可</a:t>
            </a:r>
          </a:p>
        </p:txBody>
      </p:sp>
      <p:pic>
        <p:nvPicPr>
          <p:cNvPr id="2" name="图片 1">
            <a:extLst>
              <a:ext uri="{FF2B5EF4-FFF2-40B4-BE49-F238E27FC236}">
                <a16:creationId xmlns:a16="http://schemas.microsoft.com/office/drawing/2014/main" id="{D96ED642-8D87-4622-82FA-31311D767022}"/>
              </a:ext>
            </a:extLst>
          </p:cNvPr>
          <p:cNvPicPr>
            <a:picLocks noChangeAspect="1"/>
          </p:cNvPicPr>
          <p:nvPr/>
        </p:nvPicPr>
        <p:blipFill>
          <a:blip r:embed="rId4"/>
          <a:stretch>
            <a:fillRect/>
          </a:stretch>
        </p:blipFill>
        <p:spPr>
          <a:xfrm>
            <a:off x="0" y="637181"/>
            <a:ext cx="5304656" cy="2278558"/>
          </a:xfrm>
          <a:prstGeom prst="rect">
            <a:avLst/>
          </a:prstGeom>
        </p:spPr>
      </p:pic>
      <p:pic>
        <p:nvPicPr>
          <p:cNvPr id="5" name="图片 4">
            <a:extLst>
              <a:ext uri="{FF2B5EF4-FFF2-40B4-BE49-F238E27FC236}">
                <a16:creationId xmlns:a16="http://schemas.microsoft.com/office/drawing/2014/main" id="{2C7493A5-47AF-4444-9A99-CCB4F325D5D4}"/>
              </a:ext>
            </a:extLst>
          </p:cNvPr>
          <p:cNvPicPr>
            <a:picLocks noChangeAspect="1"/>
          </p:cNvPicPr>
          <p:nvPr/>
        </p:nvPicPr>
        <p:blipFill>
          <a:blip r:embed="rId5"/>
          <a:stretch>
            <a:fillRect/>
          </a:stretch>
        </p:blipFill>
        <p:spPr>
          <a:xfrm>
            <a:off x="100089" y="3055980"/>
            <a:ext cx="4062987" cy="1029721"/>
          </a:xfrm>
          <a:prstGeom prst="rect">
            <a:avLst/>
          </a:prstGeom>
        </p:spPr>
      </p:pic>
      <p:pic>
        <p:nvPicPr>
          <p:cNvPr id="6" name="图片 5">
            <a:extLst>
              <a:ext uri="{FF2B5EF4-FFF2-40B4-BE49-F238E27FC236}">
                <a16:creationId xmlns:a16="http://schemas.microsoft.com/office/drawing/2014/main" id="{4C1DF43B-C262-4F23-BE29-C5E3E9119272}"/>
              </a:ext>
            </a:extLst>
          </p:cNvPr>
          <p:cNvPicPr>
            <a:picLocks noChangeAspect="1"/>
          </p:cNvPicPr>
          <p:nvPr/>
        </p:nvPicPr>
        <p:blipFill rotWithShape="1">
          <a:blip r:embed="rId6"/>
          <a:srcRect t="10128"/>
          <a:stretch/>
        </p:blipFill>
        <p:spPr>
          <a:xfrm>
            <a:off x="100088" y="4370254"/>
            <a:ext cx="3903961" cy="484294"/>
          </a:xfrm>
          <a:prstGeom prst="rect">
            <a:avLst/>
          </a:prstGeom>
        </p:spPr>
      </p:pic>
      <p:pic>
        <p:nvPicPr>
          <p:cNvPr id="7" name="图片 6">
            <a:extLst>
              <a:ext uri="{FF2B5EF4-FFF2-40B4-BE49-F238E27FC236}">
                <a16:creationId xmlns:a16="http://schemas.microsoft.com/office/drawing/2014/main" id="{CECBB16D-EAB7-4992-B5FE-55706FACCD48}"/>
              </a:ext>
            </a:extLst>
          </p:cNvPr>
          <p:cNvPicPr>
            <a:picLocks noChangeAspect="1"/>
          </p:cNvPicPr>
          <p:nvPr/>
        </p:nvPicPr>
        <p:blipFill>
          <a:blip r:embed="rId7"/>
          <a:stretch>
            <a:fillRect/>
          </a:stretch>
        </p:blipFill>
        <p:spPr>
          <a:xfrm>
            <a:off x="4572000" y="3281900"/>
            <a:ext cx="4388076" cy="288940"/>
          </a:xfrm>
          <a:prstGeom prst="rect">
            <a:avLst/>
          </a:prstGeom>
        </p:spPr>
      </p:pic>
      <p:pic>
        <p:nvPicPr>
          <p:cNvPr id="9" name="图片 8">
            <a:extLst>
              <a:ext uri="{FF2B5EF4-FFF2-40B4-BE49-F238E27FC236}">
                <a16:creationId xmlns:a16="http://schemas.microsoft.com/office/drawing/2014/main" id="{6502F3D2-7DE0-42E6-A78C-4C5AAF1E7597}"/>
              </a:ext>
            </a:extLst>
          </p:cNvPr>
          <p:cNvPicPr>
            <a:picLocks noChangeAspect="1"/>
          </p:cNvPicPr>
          <p:nvPr/>
        </p:nvPicPr>
        <p:blipFill rotWithShape="1">
          <a:blip r:embed="rId8"/>
          <a:srcRect t="9743"/>
          <a:stretch/>
        </p:blipFill>
        <p:spPr>
          <a:xfrm>
            <a:off x="4462999" y="3924493"/>
            <a:ext cx="4575139" cy="322415"/>
          </a:xfrm>
          <a:prstGeom prst="rect">
            <a:avLst/>
          </a:prstGeom>
        </p:spPr>
      </p:pic>
    </p:spTree>
    <p:extLst>
      <p:ext uri="{BB962C8B-B14F-4D97-AF65-F5344CB8AC3E}">
        <p14:creationId xmlns:p14="http://schemas.microsoft.com/office/powerpoint/2010/main" val="4166695493"/>
      </p:ext>
    </p:extLst>
  </p:cSld>
  <p:clrMapOvr>
    <a:masterClrMapping/>
  </p:clrMapOvr>
</p:sld>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23330</TotalTime>
  <Words>521</Words>
  <Application>Microsoft Office PowerPoint</Application>
  <PresentationFormat>全屏显示(16:9)</PresentationFormat>
  <Paragraphs>78</Paragraphs>
  <Slides>15</Slides>
  <Notes>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华文仿宋</vt:lpstr>
      <vt:lpstr>宋体</vt:lpstr>
      <vt:lpstr>微软雅黑</vt:lpstr>
      <vt:lpstr>微软雅黑 Light</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徐勖</dc:creator>
  <cp:lastModifiedBy>Acey XX</cp:lastModifiedBy>
  <cp:revision>1311</cp:revision>
  <dcterms:created xsi:type="dcterms:W3CDTF">2017-05-01T12:27:00Z</dcterms:created>
  <dcterms:modified xsi:type="dcterms:W3CDTF">2023-03-13T02:22:36Z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